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Arial Black" panose="020B0A04020102020204" pitchFamily="34" charset="0"/>
      <p:regular r:id="rId15"/>
      <p:bold r:id="rId16"/>
    </p:embeddedFont>
    <p:embeddedFont>
      <p:font typeface="Calibri" panose="020F0502020204030204" pitchFamily="34" charset="0"/>
      <p:regular r:id="rId17"/>
      <p:bold r:id="rId18"/>
      <p:italic r:id="rId19"/>
      <p:boldItalic r:id="rId20"/>
    </p:embeddedFont>
    <p:embeddedFont>
      <p:font typeface="Poppins" panose="020B0604020202020204" charset="0"/>
      <p:regular r:id="rId21"/>
      <p:bold r:id="rId22"/>
      <p:italic r:id="rId23"/>
      <p:boldItalic r:id="rId24"/>
    </p:embeddedFont>
    <p:embeddedFont>
      <p:font typeface="Poppins ExtraBold" panose="020B0604020202020204" charset="0"/>
      <p:bold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a1Mna0NC6HUeR+iOHsJroncTI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6" d="100"/>
          <a:sy n="46" d="100"/>
        </p:scale>
        <p:origin x="408"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2"/>
          <p:cNvSpPr>
            <a:spLocks noGrp="1"/>
          </p:cNvSpPr>
          <p:nvPr>
            <p:ph type="pic" idx="2"/>
          </p:nvPr>
        </p:nvSpPr>
        <p:spPr>
          <a:xfrm>
            <a:off x="1792288" y="612775"/>
            <a:ext cx="5486400" cy="4114800"/>
          </a:xfrm>
          <a:prstGeom prst="rect">
            <a:avLst/>
          </a:prstGeom>
          <a:noFill/>
          <a:ln>
            <a:noFill/>
          </a:ln>
        </p:spPr>
      </p:sp>
      <p:sp>
        <p:nvSpPr>
          <p:cNvPr id="64" name="Google Shape;64;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mt="58000"/>
          </a:blip>
          <a:srcRect t="9438" b="9438"/>
          <a:stretch/>
        </p:blipFill>
        <p:spPr>
          <a:xfrm>
            <a:off x="695078" y="577018"/>
            <a:ext cx="16897845" cy="9132964"/>
          </a:xfrm>
          <a:prstGeom prst="rect">
            <a:avLst/>
          </a:prstGeom>
          <a:noFill/>
          <a:ln>
            <a:noFill/>
          </a:ln>
        </p:spPr>
      </p:pic>
      <p:sp>
        <p:nvSpPr>
          <p:cNvPr id="85" name="Google Shape;85;p1"/>
          <p:cNvSpPr txBox="1"/>
          <p:nvPr/>
        </p:nvSpPr>
        <p:spPr>
          <a:xfrm>
            <a:off x="1638204" y="4772025"/>
            <a:ext cx="15621096" cy="4577296"/>
          </a:xfrm>
          <a:prstGeom prst="rect">
            <a:avLst/>
          </a:prstGeom>
          <a:noFill/>
          <a:ln>
            <a:noFill/>
          </a:ln>
        </p:spPr>
        <p:txBody>
          <a:bodyPr spcFirstLastPara="1" wrap="square" lIns="0" tIns="0" rIns="0" bIns="0" anchor="t" anchorCtr="0">
            <a:spAutoFit/>
          </a:bodyPr>
          <a:lstStyle/>
          <a:p>
            <a:pPr marL="0" marR="0" lvl="0" indent="0" algn="r" rtl="0">
              <a:lnSpc>
                <a:spcPct val="139998"/>
              </a:lnSpc>
              <a:spcBef>
                <a:spcPts val="0"/>
              </a:spcBef>
              <a:spcAft>
                <a:spcPts val="0"/>
              </a:spcAft>
              <a:buNone/>
            </a:pPr>
            <a:r>
              <a:rPr lang="en-US" sz="12803" b="0" i="0" u="none" strike="noStrike" cap="none">
                <a:solidFill>
                  <a:srgbClr val="FFBA00"/>
                </a:solidFill>
                <a:latin typeface="Poppins ExtraBold"/>
                <a:ea typeface="Poppins ExtraBold"/>
                <a:cs typeface="Poppins ExtraBold"/>
                <a:sym typeface="Poppins ExtraBold"/>
              </a:rPr>
              <a:t>PENGANTAR PSIKOLOGI KLINIS</a:t>
            </a:r>
            <a:endParaRPr/>
          </a:p>
        </p:txBody>
      </p:sp>
      <p:sp>
        <p:nvSpPr>
          <p:cNvPr id="86" name="Google Shape;86;p1"/>
          <p:cNvSpPr txBox="1"/>
          <p:nvPr/>
        </p:nvSpPr>
        <p:spPr>
          <a:xfrm>
            <a:off x="1100606" y="642601"/>
            <a:ext cx="3248954" cy="1683609"/>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9943" b="0" i="0" u="none" strike="noStrike" cap="none">
                <a:solidFill>
                  <a:srgbClr val="FFBA00"/>
                </a:solidFill>
                <a:latin typeface="Arial"/>
                <a:ea typeface="Arial"/>
                <a:cs typeface="Arial"/>
                <a:sym typeface="Arial"/>
              </a:rPr>
              <a:t>BAB 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90"/>
        <p:cNvGrpSpPr/>
        <p:nvPr/>
      </p:nvGrpSpPr>
      <p:grpSpPr>
        <a:xfrm>
          <a:off x="0" y="0"/>
          <a:ext cx="0" cy="0"/>
          <a:chOff x="0" y="0"/>
          <a:chExt cx="0" cy="0"/>
        </a:xfrm>
      </p:grpSpPr>
      <p:pic>
        <p:nvPicPr>
          <p:cNvPr id="91" name="Google Shape;91;p2"/>
          <p:cNvPicPr preferRelativeResize="0"/>
          <p:nvPr/>
        </p:nvPicPr>
        <p:blipFill rotWithShape="1">
          <a:blip r:embed="rId3">
            <a:alphaModFix amt="43000"/>
          </a:blip>
          <a:srcRect/>
          <a:stretch/>
        </p:blipFill>
        <p:spPr>
          <a:xfrm>
            <a:off x="11797625" y="1759107"/>
            <a:ext cx="6011900" cy="8724394"/>
          </a:xfrm>
          <a:prstGeom prst="rect">
            <a:avLst/>
          </a:prstGeom>
          <a:noFill/>
          <a:ln>
            <a:noFill/>
          </a:ln>
        </p:spPr>
      </p:pic>
      <p:grpSp>
        <p:nvGrpSpPr>
          <p:cNvPr id="92" name="Google Shape;92;p2"/>
          <p:cNvGrpSpPr/>
          <p:nvPr/>
        </p:nvGrpSpPr>
        <p:grpSpPr>
          <a:xfrm>
            <a:off x="823565" y="2279159"/>
            <a:ext cx="16640870" cy="3842145"/>
            <a:chOff x="0" y="-38100"/>
            <a:chExt cx="4382781" cy="1011923"/>
          </a:xfrm>
        </p:grpSpPr>
        <p:sp>
          <p:nvSpPr>
            <p:cNvPr id="93" name="Google Shape;93;p2"/>
            <p:cNvSpPr/>
            <p:nvPr/>
          </p:nvSpPr>
          <p:spPr>
            <a:xfrm>
              <a:off x="0" y="0"/>
              <a:ext cx="4382781" cy="973823"/>
            </a:xfrm>
            <a:custGeom>
              <a:avLst/>
              <a:gdLst/>
              <a:ahLst/>
              <a:cxnLst/>
              <a:rect l="l" t="t" r="r" b="b"/>
              <a:pathLst>
                <a:path w="4382781" h="973823" extrusionOk="0">
                  <a:moveTo>
                    <a:pt x="23727" y="0"/>
                  </a:moveTo>
                  <a:lnTo>
                    <a:pt x="4359054" y="0"/>
                  </a:lnTo>
                  <a:cubicBezTo>
                    <a:pt x="4365346" y="0"/>
                    <a:pt x="4371381" y="2500"/>
                    <a:pt x="4375831" y="6949"/>
                  </a:cubicBezTo>
                  <a:cubicBezTo>
                    <a:pt x="4380281" y="11399"/>
                    <a:pt x="4382781" y="17434"/>
                    <a:pt x="4382781" y="23727"/>
                  </a:cubicBezTo>
                  <a:lnTo>
                    <a:pt x="4382781" y="950096"/>
                  </a:lnTo>
                  <a:cubicBezTo>
                    <a:pt x="4382781" y="956389"/>
                    <a:pt x="4380281" y="962424"/>
                    <a:pt x="4375831" y="966874"/>
                  </a:cubicBezTo>
                  <a:cubicBezTo>
                    <a:pt x="4371381" y="971323"/>
                    <a:pt x="4365346" y="973823"/>
                    <a:pt x="4359054" y="973823"/>
                  </a:cubicBezTo>
                  <a:lnTo>
                    <a:pt x="23727" y="973823"/>
                  </a:lnTo>
                  <a:cubicBezTo>
                    <a:pt x="17434" y="973823"/>
                    <a:pt x="11399" y="971323"/>
                    <a:pt x="6949" y="966874"/>
                  </a:cubicBezTo>
                  <a:cubicBezTo>
                    <a:pt x="2500" y="962424"/>
                    <a:pt x="0" y="956389"/>
                    <a:pt x="0" y="950096"/>
                  </a:cubicBezTo>
                  <a:lnTo>
                    <a:pt x="0" y="23727"/>
                  </a:lnTo>
                  <a:cubicBezTo>
                    <a:pt x="0" y="17434"/>
                    <a:pt x="2500" y="11399"/>
                    <a:pt x="6949" y="6949"/>
                  </a:cubicBezTo>
                  <a:cubicBezTo>
                    <a:pt x="11399" y="2500"/>
                    <a:pt x="17434" y="0"/>
                    <a:pt x="2372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5" name="Google Shape;95;p2"/>
          <p:cNvGrpSpPr/>
          <p:nvPr/>
        </p:nvGrpSpPr>
        <p:grpSpPr>
          <a:xfrm>
            <a:off x="823565" y="6559178"/>
            <a:ext cx="16640870" cy="3230760"/>
            <a:chOff x="0" y="-38100"/>
            <a:chExt cx="4382781" cy="850900"/>
          </a:xfrm>
        </p:grpSpPr>
        <p:sp>
          <p:nvSpPr>
            <p:cNvPr id="96" name="Google Shape;96;p2"/>
            <p:cNvSpPr/>
            <p:nvPr/>
          </p:nvSpPr>
          <p:spPr>
            <a:xfrm>
              <a:off x="0" y="0"/>
              <a:ext cx="4382781" cy="672780"/>
            </a:xfrm>
            <a:custGeom>
              <a:avLst/>
              <a:gdLst/>
              <a:ahLst/>
              <a:cxnLst/>
              <a:rect l="l" t="t" r="r" b="b"/>
              <a:pathLst>
                <a:path w="4382781" h="672780" extrusionOk="0">
                  <a:moveTo>
                    <a:pt x="23727" y="0"/>
                  </a:moveTo>
                  <a:lnTo>
                    <a:pt x="4359054" y="0"/>
                  </a:lnTo>
                  <a:cubicBezTo>
                    <a:pt x="4365346" y="0"/>
                    <a:pt x="4371381" y="2500"/>
                    <a:pt x="4375831" y="6949"/>
                  </a:cubicBezTo>
                  <a:cubicBezTo>
                    <a:pt x="4380281" y="11399"/>
                    <a:pt x="4382781" y="17434"/>
                    <a:pt x="4382781" y="23727"/>
                  </a:cubicBezTo>
                  <a:lnTo>
                    <a:pt x="4382781" y="649053"/>
                  </a:lnTo>
                  <a:cubicBezTo>
                    <a:pt x="4382781" y="655346"/>
                    <a:pt x="4380281" y="661381"/>
                    <a:pt x="4375831" y="665830"/>
                  </a:cubicBezTo>
                  <a:cubicBezTo>
                    <a:pt x="4371381" y="670280"/>
                    <a:pt x="4365346" y="672780"/>
                    <a:pt x="4359054" y="672780"/>
                  </a:cubicBezTo>
                  <a:lnTo>
                    <a:pt x="23727" y="672780"/>
                  </a:lnTo>
                  <a:cubicBezTo>
                    <a:pt x="17434" y="672780"/>
                    <a:pt x="11399" y="670280"/>
                    <a:pt x="6949" y="665830"/>
                  </a:cubicBezTo>
                  <a:cubicBezTo>
                    <a:pt x="2500" y="661381"/>
                    <a:pt x="0" y="655346"/>
                    <a:pt x="0" y="649053"/>
                  </a:cubicBezTo>
                  <a:lnTo>
                    <a:pt x="0" y="23727"/>
                  </a:lnTo>
                  <a:cubicBezTo>
                    <a:pt x="0" y="17434"/>
                    <a:pt x="2500" y="11399"/>
                    <a:pt x="6949" y="6949"/>
                  </a:cubicBezTo>
                  <a:cubicBezTo>
                    <a:pt x="11399" y="2500"/>
                    <a:pt x="17434" y="0"/>
                    <a:pt x="2372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8" name="Google Shape;98;p2"/>
          <p:cNvSpPr txBox="1"/>
          <p:nvPr/>
        </p:nvSpPr>
        <p:spPr>
          <a:xfrm>
            <a:off x="618430" y="139927"/>
            <a:ext cx="17191095" cy="11657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785" b="0" i="0" u="none" strike="noStrike" cap="none">
                <a:solidFill>
                  <a:srgbClr val="FFBA00"/>
                </a:solidFill>
                <a:latin typeface="Arial"/>
                <a:ea typeface="Arial"/>
                <a:cs typeface="Arial"/>
                <a:sym typeface="Arial"/>
              </a:rPr>
              <a:t>Definisi &amp; Ruang Lingkup Psikologi  Klinis</a:t>
            </a:r>
            <a:endParaRPr/>
          </a:p>
        </p:txBody>
      </p:sp>
      <p:sp>
        <p:nvSpPr>
          <p:cNvPr id="99" name="Google Shape;99;p2"/>
          <p:cNvSpPr txBox="1"/>
          <p:nvPr/>
        </p:nvSpPr>
        <p:spPr>
          <a:xfrm>
            <a:off x="618430" y="1476881"/>
            <a:ext cx="10285947" cy="650178"/>
          </a:xfrm>
          <a:prstGeom prst="rect">
            <a:avLst/>
          </a:prstGeom>
          <a:noFill/>
          <a:ln>
            <a:noFill/>
          </a:ln>
        </p:spPr>
        <p:txBody>
          <a:bodyPr spcFirstLastPara="1" wrap="square" lIns="0" tIns="0" rIns="0" bIns="0" anchor="t" anchorCtr="0">
            <a:spAutoFit/>
          </a:bodyPr>
          <a:lstStyle/>
          <a:p>
            <a:pPr marL="0" marR="0" lvl="0" indent="0" algn="l" rtl="0">
              <a:lnSpc>
                <a:spcPct val="140020"/>
              </a:lnSpc>
              <a:spcBef>
                <a:spcPts val="0"/>
              </a:spcBef>
              <a:spcAft>
                <a:spcPts val="0"/>
              </a:spcAft>
              <a:buNone/>
            </a:pPr>
            <a:r>
              <a:rPr lang="en-US" sz="3978" b="1" i="0" u="none" strike="noStrike" cap="none">
                <a:solidFill>
                  <a:srgbClr val="FFC000"/>
                </a:solidFill>
                <a:latin typeface="Arial Rounded"/>
                <a:ea typeface="Arial Rounded"/>
                <a:cs typeface="Arial Rounded"/>
                <a:sym typeface="Arial Rounded"/>
              </a:rPr>
              <a:t>American Psychological Assosiation</a:t>
            </a:r>
            <a:endParaRPr sz="3978" b="1" i="0" u="none" strike="noStrike" cap="none">
              <a:solidFill>
                <a:srgbClr val="FFC000"/>
              </a:solidFill>
              <a:latin typeface="Arial Rounded"/>
              <a:ea typeface="Arial Rounded"/>
              <a:cs typeface="Arial Rounded"/>
              <a:sym typeface="Arial Rounded"/>
            </a:endParaRPr>
          </a:p>
        </p:txBody>
      </p:sp>
      <p:sp>
        <p:nvSpPr>
          <p:cNvPr id="100" name="Google Shape;100;p2"/>
          <p:cNvSpPr txBox="1"/>
          <p:nvPr/>
        </p:nvSpPr>
        <p:spPr>
          <a:xfrm>
            <a:off x="1505269" y="2734399"/>
            <a:ext cx="15277500" cy="2997300"/>
          </a:xfrm>
          <a:prstGeom prst="rect">
            <a:avLst/>
          </a:prstGeom>
          <a:noFill/>
          <a:ln>
            <a:noFill/>
          </a:ln>
        </p:spPr>
        <p:txBody>
          <a:bodyPr spcFirstLastPara="1" wrap="square" lIns="0" tIns="0" rIns="0" bIns="0" anchor="t" anchorCtr="0">
            <a:spAutoFit/>
          </a:bodyPr>
          <a:lstStyle/>
          <a:p>
            <a:pPr marL="0" marR="0" lvl="0" indent="0" algn="just" rtl="0">
              <a:lnSpc>
                <a:spcPct val="129008"/>
              </a:lnSpc>
              <a:spcBef>
                <a:spcPts val="0"/>
              </a:spcBef>
              <a:spcAft>
                <a:spcPts val="0"/>
              </a:spcAft>
              <a:buNone/>
            </a:pPr>
            <a:r>
              <a:rPr lang="en-US" sz="3161" b="0" i="0" u="none" strike="noStrike" cap="none">
                <a:solidFill>
                  <a:srgbClr val="000000"/>
                </a:solidFill>
                <a:latin typeface="Poppins"/>
                <a:ea typeface="Poppins"/>
                <a:cs typeface="Poppins"/>
                <a:sym typeface="Poppins"/>
              </a:rPr>
              <a:t>Psikologi Klinis adalah salah satu cabang keilmuan psikologi yang mencakup penelitian, pengajaran, dan pelayanan dengan berbasis pada prinsip, metode dan prosedur untuk memahami, memprediksi, dan mengurangi pemyimpangan, serta ketidaknyamanan dalam hal emosional, biologis, psikologi, sosisal dan perilaku.</a:t>
            </a:r>
            <a:endParaRPr sz="1100"/>
          </a:p>
        </p:txBody>
      </p:sp>
      <p:sp>
        <p:nvSpPr>
          <p:cNvPr id="101" name="Google Shape;101;p2"/>
          <p:cNvSpPr txBox="1"/>
          <p:nvPr/>
        </p:nvSpPr>
        <p:spPr>
          <a:xfrm>
            <a:off x="1505269" y="7018164"/>
            <a:ext cx="15277500" cy="1631700"/>
          </a:xfrm>
          <a:prstGeom prst="rect">
            <a:avLst/>
          </a:prstGeom>
          <a:noFill/>
          <a:ln>
            <a:noFill/>
          </a:ln>
        </p:spPr>
        <p:txBody>
          <a:bodyPr spcFirstLastPara="1" wrap="square" lIns="0" tIns="0" rIns="0" bIns="0" anchor="t" anchorCtr="0">
            <a:spAutoFit/>
          </a:bodyPr>
          <a:lstStyle/>
          <a:p>
            <a:pPr marL="0" marR="0" lvl="0" indent="0" algn="just" rtl="0">
              <a:lnSpc>
                <a:spcPct val="129008"/>
              </a:lnSpc>
              <a:spcBef>
                <a:spcPts val="0"/>
              </a:spcBef>
              <a:spcAft>
                <a:spcPts val="0"/>
              </a:spcAft>
              <a:buNone/>
            </a:pPr>
            <a:r>
              <a:rPr lang="en-US" sz="2961" b="0" i="0" u="none" strike="noStrike" cap="none">
                <a:solidFill>
                  <a:srgbClr val="000000"/>
                </a:solidFill>
                <a:latin typeface="Poppins"/>
                <a:ea typeface="Poppins"/>
                <a:cs typeface="Poppins"/>
                <a:sym typeface="Poppins"/>
              </a:rPr>
              <a:t>Tinjauan Utama dari Psikologi Klinis tidak hanya dibatasi untuk membahas dan mempelajari kesulitan dan rintangan emosional pada manusia, serta tidak membatasi pada permasalahan  (Abnormal) (Subnormal) (Psikopatologi)</a:t>
            </a:r>
            <a:endParaRPr sz="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05"/>
        <p:cNvGrpSpPr/>
        <p:nvPr/>
      </p:nvGrpSpPr>
      <p:grpSpPr>
        <a:xfrm>
          <a:off x="0" y="0"/>
          <a:ext cx="0" cy="0"/>
          <a:chOff x="0" y="0"/>
          <a:chExt cx="0" cy="0"/>
        </a:xfrm>
      </p:grpSpPr>
      <p:grpSp>
        <p:nvGrpSpPr>
          <p:cNvPr id="106" name="Google Shape;106;p3"/>
          <p:cNvGrpSpPr/>
          <p:nvPr/>
        </p:nvGrpSpPr>
        <p:grpSpPr>
          <a:xfrm>
            <a:off x="823565" y="1859350"/>
            <a:ext cx="16640981" cy="3230782"/>
            <a:chOff x="0" y="-38100"/>
            <a:chExt cx="4382781" cy="850900"/>
          </a:xfrm>
        </p:grpSpPr>
        <p:sp>
          <p:nvSpPr>
            <p:cNvPr id="107" name="Google Shape;107;p3"/>
            <p:cNvSpPr/>
            <p:nvPr/>
          </p:nvSpPr>
          <p:spPr>
            <a:xfrm>
              <a:off x="0" y="0"/>
              <a:ext cx="4382781" cy="806529"/>
            </a:xfrm>
            <a:custGeom>
              <a:avLst/>
              <a:gdLst/>
              <a:ahLst/>
              <a:cxnLst/>
              <a:rect l="l" t="t" r="r" b="b"/>
              <a:pathLst>
                <a:path w="4382781" h="806529" extrusionOk="0">
                  <a:moveTo>
                    <a:pt x="23727" y="0"/>
                  </a:moveTo>
                  <a:lnTo>
                    <a:pt x="4359054" y="0"/>
                  </a:lnTo>
                  <a:cubicBezTo>
                    <a:pt x="4365346" y="0"/>
                    <a:pt x="4371381" y="2500"/>
                    <a:pt x="4375831" y="6949"/>
                  </a:cubicBezTo>
                  <a:cubicBezTo>
                    <a:pt x="4380281" y="11399"/>
                    <a:pt x="4382781" y="17434"/>
                    <a:pt x="4382781" y="23727"/>
                  </a:cubicBezTo>
                  <a:lnTo>
                    <a:pt x="4382781" y="782802"/>
                  </a:lnTo>
                  <a:cubicBezTo>
                    <a:pt x="4382781" y="795906"/>
                    <a:pt x="4372158" y="806529"/>
                    <a:pt x="4359054" y="806529"/>
                  </a:cubicBezTo>
                  <a:lnTo>
                    <a:pt x="23727" y="806529"/>
                  </a:lnTo>
                  <a:cubicBezTo>
                    <a:pt x="17434" y="806529"/>
                    <a:pt x="11399" y="804030"/>
                    <a:pt x="6949" y="799580"/>
                  </a:cubicBezTo>
                  <a:cubicBezTo>
                    <a:pt x="2500" y="795130"/>
                    <a:pt x="0" y="789095"/>
                    <a:pt x="0" y="782802"/>
                  </a:cubicBezTo>
                  <a:lnTo>
                    <a:pt x="0" y="23727"/>
                  </a:lnTo>
                  <a:cubicBezTo>
                    <a:pt x="0" y="17434"/>
                    <a:pt x="2500" y="11399"/>
                    <a:pt x="6949" y="6949"/>
                  </a:cubicBezTo>
                  <a:cubicBezTo>
                    <a:pt x="11399" y="2500"/>
                    <a:pt x="17434" y="0"/>
                    <a:pt x="2372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109" name="Google Shape;109;p3"/>
          <p:cNvPicPr preferRelativeResize="0"/>
          <p:nvPr/>
        </p:nvPicPr>
        <p:blipFill rotWithShape="1">
          <a:blip r:embed="rId3">
            <a:alphaModFix/>
          </a:blip>
          <a:srcRect/>
          <a:stretch/>
        </p:blipFill>
        <p:spPr>
          <a:xfrm>
            <a:off x="14056838" y="512515"/>
            <a:ext cx="3407597" cy="4553788"/>
          </a:xfrm>
          <a:prstGeom prst="rect">
            <a:avLst/>
          </a:prstGeom>
          <a:noFill/>
          <a:ln>
            <a:noFill/>
          </a:ln>
        </p:spPr>
      </p:pic>
      <p:sp>
        <p:nvSpPr>
          <p:cNvPr id="110" name="Google Shape;110;p3"/>
          <p:cNvSpPr txBox="1"/>
          <p:nvPr/>
        </p:nvSpPr>
        <p:spPr>
          <a:xfrm>
            <a:off x="1096905" y="379165"/>
            <a:ext cx="17191095" cy="116105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785" b="0" i="0" u="none" strike="noStrike" cap="none">
                <a:solidFill>
                  <a:srgbClr val="FFBA00"/>
                </a:solidFill>
                <a:latin typeface="Arial"/>
                <a:ea typeface="Arial"/>
                <a:cs typeface="Arial"/>
                <a:sym typeface="Arial"/>
              </a:rPr>
              <a:t>Istilah "PSIKOLOGI KLINIS"</a:t>
            </a:r>
            <a:endParaRPr/>
          </a:p>
        </p:txBody>
      </p:sp>
      <p:sp>
        <p:nvSpPr>
          <p:cNvPr id="111" name="Google Shape;111;p3"/>
          <p:cNvSpPr txBox="1"/>
          <p:nvPr/>
        </p:nvSpPr>
        <p:spPr>
          <a:xfrm>
            <a:off x="1266234" y="2294064"/>
            <a:ext cx="12280200" cy="23940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L. Witmer pertama kali menggabungkan istialh "Psikologi" yang terkait dengan Psikologi Akademik atau Psikologi sebagai Ilmu, dengan istilah "Klinik"  yang artinya tempat orang berobat</a:t>
            </a:r>
            <a:endParaRPr sz="1100"/>
          </a:p>
        </p:txBody>
      </p:sp>
      <p:sp>
        <p:nvSpPr>
          <p:cNvPr id="112" name="Google Shape;112;p3"/>
          <p:cNvSpPr txBox="1"/>
          <p:nvPr/>
        </p:nvSpPr>
        <p:spPr>
          <a:xfrm>
            <a:off x="5382455" y="5010150"/>
            <a:ext cx="17191095" cy="116105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785" b="0" i="0" u="none" strike="noStrike" cap="none">
                <a:solidFill>
                  <a:srgbClr val="FFBA00"/>
                </a:solidFill>
                <a:latin typeface="Arial"/>
                <a:ea typeface="Arial"/>
                <a:cs typeface="Arial"/>
                <a:sym typeface="Arial"/>
              </a:rPr>
              <a:t>Bidang - Bidang Kajian terkait </a:t>
            </a:r>
            <a:endParaRPr/>
          </a:p>
        </p:txBody>
      </p:sp>
      <p:grpSp>
        <p:nvGrpSpPr>
          <p:cNvPr id="113" name="Google Shape;113;p3"/>
          <p:cNvGrpSpPr/>
          <p:nvPr/>
        </p:nvGrpSpPr>
        <p:grpSpPr>
          <a:xfrm>
            <a:off x="2276944" y="6493266"/>
            <a:ext cx="3650250" cy="3230756"/>
            <a:chOff x="0" y="-38100"/>
            <a:chExt cx="961383" cy="850900"/>
          </a:xfrm>
        </p:grpSpPr>
        <p:sp>
          <p:nvSpPr>
            <p:cNvPr id="114" name="Google Shape;114;p3"/>
            <p:cNvSpPr/>
            <p:nvPr/>
          </p:nvSpPr>
          <p:spPr>
            <a:xfrm>
              <a:off x="0" y="0"/>
              <a:ext cx="961383" cy="286830"/>
            </a:xfrm>
            <a:custGeom>
              <a:avLst/>
              <a:gdLst/>
              <a:ahLst/>
              <a:cxnLst/>
              <a:rect l="l" t="t" r="r" b="b"/>
              <a:pathLst>
                <a:path w="961383" h="286830" extrusionOk="0">
                  <a:moveTo>
                    <a:pt x="108167" y="0"/>
                  </a:moveTo>
                  <a:lnTo>
                    <a:pt x="853215" y="0"/>
                  </a:lnTo>
                  <a:cubicBezTo>
                    <a:pt x="912955" y="0"/>
                    <a:pt x="961383" y="48428"/>
                    <a:pt x="961383" y="108167"/>
                  </a:cubicBezTo>
                  <a:lnTo>
                    <a:pt x="961383" y="178662"/>
                  </a:lnTo>
                  <a:cubicBezTo>
                    <a:pt x="961383" y="238401"/>
                    <a:pt x="912955" y="286830"/>
                    <a:pt x="853215" y="286830"/>
                  </a:cubicBezTo>
                  <a:lnTo>
                    <a:pt x="108167" y="286830"/>
                  </a:lnTo>
                  <a:cubicBezTo>
                    <a:pt x="48428" y="286830"/>
                    <a:pt x="0" y="238401"/>
                    <a:pt x="0" y="178662"/>
                  </a:cubicBezTo>
                  <a:lnTo>
                    <a:pt x="0" y="108167"/>
                  </a:lnTo>
                  <a:cubicBezTo>
                    <a:pt x="0" y="48428"/>
                    <a:pt x="48428" y="0"/>
                    <a:pt x="10816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6" name="Google Shape;116;p3"/>
          <p:cNvSpPr txBox="1"/>
          <p:nvPr/>
        </p:nvSpPr>
        <p:spPr>
          <a:xfrm>
            <a:off x="2846938" y="6878573"/>
            <a:ext cx="2735400" cy="4914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Psikopatologi</a:t>
            </a:r>
            <a:endParaRPr sz="1100"/>
          </a:p>
        </p:txBody>
      </p:sp>
      <p:grpSp>
        <p:nvGrpSpPr>
          <p:cNvPr id="117" name="Google Shape;117;p3"/>
          <p:cNvGrpSpPr/>
          <p:nvPr/>
        </p:nvGrpSpPr>
        <p:grpSpPr>
          <a:xfrm>
            <a:off x="6587926" y="6493266"/>
            <a:ext cx="4699797" cy="3230756"/>
            <a:chOff x="0" y="-38100"/>
            <a:chExt cx="1237807" cy="850900"/>
          </a:xfrm>
        </p:grpSpPr>
        <p:sp>
          <p:nvSpPr>
            <p:cNvPr id="118" name="Google Shape;118;p3"/>
            <p:cNvSpPr/>
            <p:nvPr/>
          </p:nvSpPr>
          <p:spPr>
            <a:xfrm>
              <a:off x="0" y="0"/>
              <a:ext cx="1237807" cy="286830"/>
            </a:xfrm>
            <a:custGeom>
              <a:avLst/>
              <a:gdLst/>
              <a:ahLst/>
              <a:cxnLst/>
              <a:rect l="l" t="t" r="r" b="b"/>
              <a:pathLst>
                <a:path w="1237807" h="286830" extrusionOk="0">
                  <a:moveTo>
                    <a:pt x="84012" y="0"/>
                  </a:moveTo>
                  <a:lnTo>
                    <a:pt x="1153795" y="0"/>
                  </a:lnTo>
                  <a:cubicBezTo>
                    <a:pt x="1176076" y="0"/>
                    <a:pt x="1197445" y="8851"/>
                    <a:pt x="1213200" y="24606"/>
                  </a:cubicBezTo>
                  <a:cubicBezTo>
                    <a:pt x="1228955" y="40362"/>
                    <a:pt x="1237807" y="61730"/>
                    <a:pt x="1237807" y="84012"/>
                  </a:cubicBezTo>
                  <a:lnTo>
                    <a:pt x="1237807" y="202818"/>
                  </a:lnTo>
                  <a:cubicBezTo>
                    <a:pt x="1237807" y="225099"/>
                    <a:pt x="1228955" y="246468"/>
                    <a:pt x="1213200" y="262223"/>
                  </a:cubicBezTo>
                  <a:cubicBezTo>
                    <a:pt x="1197445" y="277978"/>
                    <a:pt x="1176076" y="286830"/>
                    <a:pt x="1153795" y="286830"/>
                  </a:cubicBezTo>
                  <a:lnTo>
                    <a:pt x="84012" y="286830"/>
                  </a:lnTo>
                  <a:cubicBezTo>
                    <a:pt x="61730" y="286830"/>
                    <a:pt x="40362" y="277978"/>
                    <a:pt x="24606" y="262223"/>
                  </a:cubicBezTo>
                  <a:cubicBezTo>
                    <a:pt x="8851" y="246468"/>
                    <a:pt x="0" y="225099"/>
                    <a:pt x="0" y="202818"/>
                  </a:cubicBezTo>
                  <a:lnTo>
                    <a:pt x="0" y="84012"/>
                  </a:lnTo>
                  <a:cubicBezTo>
                    <a:pt x="0" y="61730"/>
                    <a:pt x="8851" y="40362"/>
                    <a:pt x="24606" y="24606"/>
                  </a:cubicBezTo>
                  <a:cubicBezTo>
                    <a:pt x="40362" y="8851"/>
                    <a:pt x="61730" y="0"/>
                    <a:pt x="84012"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0" name="Google Shape;120;p3"/>
          <p:cNvSpPr txBox="1"/>
          <p:nvPr/>
        </p:nvSpPr>
        <p:spPr>
          <a:xfrm>
            <a:off x="7157920" y="6878573"/>
            <a:ext cx="3987900" cy="4914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Psikologi Abnormal</a:t>
            </a:r>
            <a:endParaRPr sz="1100"/>
          </a:p>
        </p:txBody>
      </p:sp>
      <p:grpSp>
        <p:nvGrpSpPr>
          <p:cNvPr id="121" name="Google Shape;121;p3"/>
          <p:cNvGrpSpPr/>
          <p:nvPr/>
        </p:nvGrpSpPr>
        <p:grpSpPr>
          <a:xfrm>
            <a:off x="11944948" y="6493266"/>
            <a:ext cx="4066108" cy="3230756"/>
            <a:chOff x="0" y="-38100"/>
            <a:chExt cx="1070909" cy="850900"/>
          </a:xfrm>
        </p:grpSpPr>
        <p:sp>
          <p:nvSpPr>
            <p:cNvPr id="122" name="Google Shape;122;p3"/>
            <p:cNvSpPr/>
            <p:nvPr/>
          </p:nvSpPr>
          <p:spPr>
            <a:xfrm>
              <a:off x="0" y="0"/>
              <a:ext cx="1070909" cy="286830"/>
            </a:xfrm>
            <a:custGeom>
              <a:avLst/>
              <a:gdLst/>
              <a:ahLst/>
              <a:cxnLst/>
              <a:rect l="l" t="t" r="r" b="b"/>
              <a:pathLst>
                <a:path w="1070909" h="286830" extrusionOk="0">
                  <a:moveTo>
                    <a:pt x="97105" y="0"/>
                  </a:moveTo>
                  <a:lnTo>
                    <a:pt x="973805" y="0"/>
                  </a:lnTo>
                  <a:cubicBezTo>
                    <a:pt x="1027434" y="0"/>
                    <a:pt x="1070909" y="43475"/>
                    <a:pt x="1070909" y="97105"/>
                  </a:cubicBezTo>
                  <a:lnTo>
                    <a:pt x="1070909" y="189725"/>
                  </a:lnTo>
                  <a:cubicBezTo>
                    <a:pt x="1070909" y="243354"/>
                    <a:pt x="1027434" y="286830"/>
                    <a:pt x="973805" y="286830"/>
                  </a:cubicBezTo>
                  <a:lnTo>
                    <a:pt x="97105" y="286830"/>
                  </a:lnTo>
                  <a:cubicBezTo>
                    <a:pt x="71351" y="286830"/>
                    <a:pt x="46652" y="276599"/>
                    <a:pt x="28441" y="258388"/>
                  </a:cubicBezTo>
                  <a:cubicBezTo>
                    <a:pt x="10231" y="240178"/>
                    <a:pt x="0" y="215479"/>
                    <a:pt x="0" y="189725"/>
                  </a:cubicBezTo>
                  <a:lnTo>
                    <a:pt x="0" y="97105"/>
                  </a:lnTo>
                  <a:cubicBezTo>
                    <a:pt x="0" y="43475"/>
                    <a:pt x="43475" y="0"/>
                    <a:pt x="9710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4" name="Google Shape;124;p3"/>
          <p:cNvSpPr txBox="1"/>
          <p:nvPr/>
        </p:nvSpPr>
        <p:spPr>
          <a:xfrm>
            <a:off x="12514942" y="6878573"/>
            <a:ext cx="3230400" cy="4914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Psikologi Medis</a:t>
            </a:r>
            <a:endParaRPr sz="1100"/>
          </a:p>
        </p:txBody>
      </p:sp>
      <p:grpSp>
        <p:nvGrpSpPr>
          <p:cNvPr id="125" name="Google Shape;125;p3"/>
          <p:cNvGrpSpPr/>
          <p:nvPr/>
        </p:nvGrpSpPr>
        <p:grpSpPr>
          <a:xfrm>
            <a:off x="4586092" y="8049047"/>
            <a:ext cx="3650250" cy="3230756"/>
            <a:chOff x="0" y="-38100"/>
            <a:chExt cx="961383" cy="850900"/>
          </a:xfrm>
        </p:grpSpPr>
        <p:sp>
          <p:nvSpPr>
            <p:cNvPr id="126" name="Google Shape;126;p3"/>
            <p:cNvSpPr/>
            <p:nvPr/>
          </p:nvSpPr>
          <p:spPr>
            <a:xfrm>
              <a:off x="0" y="0"/>
              <a:ext cx="961383" cy="286830"/>
            </a:xfrm>
            <a:custGeom>
              <a:avLst/>
              <a:gdLst/>
              <a:ahLst/>
              <a:cxnLst/>
              <a:rect l="l" t="t" r="r" b="b"/>
              <a:pathLst>
                <a:path w="961383" h="286830" extrusionOk="0">
                  <a:moveTo>
                    <a:pt x="108167" y="0"/>
                  </a:moveTo>
                  <a:lnTo>
                    <a:pt x="853215" y="0"/>
                  </a:lnTo>
                  <a:cubicBezTo>
                    <a:pt x="912955" y="0"/>
                    <a:pt x="961383" y="48428"/>
                    <a:pt x="961383" y="108167"/>
                  </a:cubicBezTo>
                  <a:lnTo>
                    <a:pt x="961383" y="178662"/>
                  </a:lnTo>
                  <a:cubicBezTo>
                    <a:pt x="961383" y="238401"/>
                    <a:pt x="912955" y="286830"/>
                    <a:pt x="853215" y="286830"/>
                  </a:cubicBezTo>
                  <a:lnTo>
                    <a:pt x="108167" y="286830"/>
                  </a:lnTo>
                  <a:cubicBezTo>
                    <a:pt x="48428" y="286830"/>
                    <a:pt x="0" y="238401"/>
                    <a:pt x="0" y="178662"/>
                  </a:cubicBezTo>
                  <a:lnTo>
                    <a:pt x="0" y="108167"/>
                  </a:lnTo>
                  <a:cubicBezTo>
                    <a:pt x="0" y="48428"/>
                    <a:pt x="48428" y="0"/>
                    <a:pt x="10816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8" name="Google Shape;128;p3"/>
          <p:cNvSpPr txBox="1"/>
          <p:nvPr/>
        </p:nvSpPr>
        <p:spPr>
          <a:xfrm>
            <a:off x="5156086" y="8434354"/>
            <a:ext cx="2735400" cy="4914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Patopsikologi</a:t>
            </a:r>
            <a:endParaRPr sz="1100"/>
          </a:p>
        </p:txBody>
      </p:sp>
      <p:grpSp>
        <p:nvGrpSpPr>
          <p:cNvPr id="129" name="Google Shape;129;p3"/>
          <p:cNvGrpSpPr/>
          <p:nvPr/>
        </p:nvGrpSpPr>
        <p:grpSpPr>
          <a:xfrm>
            <a:off x="8897075" y="8049047"/>
            <a:ext cx="5523233" cy="3230756"/>
            <a:chOff x="0" y="-38100"/>
            <a:chExt cx="1454679" cy="850900"/>
          </a:xfrm>
        </p:grpSpPr>
        <p:sp>
          <p:nvSpPr>
            <p:cNvPr id="130" name="Google Shape;130;p3"/>
            <p:cNvSpPr/>
            <p:nvPr/>
          </p:nvSpPr>
          <p:spPr>
            <a:xfrm>
              <a:off x="0" y="0"/>
              <a:ext cx="1454679" cy="286830"/>
            </a:xfrm>
            <a:custGeom>
              <a:avLst/>
              <a:gdLst/>
              <a:ahLst/>
              <a:cxnLst/>
              <a:rect l="l" t="t" r="r" b="b"/>
              <a:pathLst>
                <a:path w="1454679" h="286830" extrusionOk="0">
                  <a:moveTo>
                    <a:pt x="71487" y="0"/>
                  </a:moveTo>
                  <a:lnTo>
                    <a:pt x="1383192" y="0"/>
                  </a:lnTo>
                  <a:cubicBezTo>
                    <a:pt x="1402151" y="0"/>
                    <a:pt x="1420334" y="7532"/>
                    <a:pt x="1433741" y="20938"/>
                  </a:cubicBezTo>
                  <a:cubicBezTo>
                    <a:pt x="1447147" y="34344"/>
                    <a:pt x="1454679" y="52527"/>
                    <a:pt x="1454679" y="71487"/>
                  </a:cubicBezTo>
                  <a:lnTo>
                    <a:pt x="1454679" y="215343"/>
                  </a:lnTo>
                  <a:cubicBezTo>
                    <a:pt x="1454679" y="254824"/>
                    <a:pt x="1422673" y="286830"/>
                    <a:pt x="1383192" y="286830"/>
                  </a:cubicBezTo>
                  <a:lnTo>
                    <a:pt x="71487" y="286830"/>
                  </a:lnTo>
                  <a:cubicBezTo>
                    <a:pt x="32006" y="286830"/>
                    <a:pt x="0" y="254824"/>
                    <a:pt x="0" y="215343"/>
                  </a:cubicBezTo>
                  <a:lnTo>
                    <a:pt x="0" y="71487"/>
                  </a:lnTo>
                  <a:cubicBezTo>
                    <a:pt x="0" y="32006"/>
                    <a:pt x="32006" y="0"/>
                    <a:pt x="7148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2" name="Google Shape;132;p3"/>
          <p:cNvSpPr txBox="1"/>
          <p:nvPr/>
        </p:nvSpPr>
        <p:spPr>
          <a:xfrm>
            <a:off x="9467069" y="8434354"/>
            <a:ext cx="4953300" cy="491400"/>
          </a:xfrm>
          <a:prstGeom prst="rect">
            <a:avLst/>
          </a:prstGeom>
          <a:noFill/>
          <a:ln>
            <a:noFill/>
          </a:ln>
        </p:spPr>
        <p:txBody>
          <a:bodyPr spcFirstLastPara="1" wrap="square" lIns="0" tIns="0" rIns="0" bIns="0" anchor="t" anchorCtr="0">
            <a:spAutoFit/>
          </a:bodyPr>
          <a:lstStyle/>
          <a:p>
            <a:pPr marL="0" marR="0" lvl="0" indent="0" algn="just" rtl="0">
              <a:lnSpc>
                <a:spcPct val="129029"/>
              </a:lnSpc>
              <a:spcBef>
                <a:spcPts val="0"/>
              </a:spcBef>
              <a:spcAft>
                <a:spcPts val="0"/>
              </a:spcAft>
              <a:buNone/>
            </a:pPr>
            <a:r>
              <a:rPr lang="en-US" sz="3193" b="0" i="0" u="none" strike="noStrike" cap="none">
                <a:solidFill>
                  <a:srgbClr val="000000"/>
                </a:solidFill>
                <a:latin typeface="Poppins"/>
                <a:ea typeface="Poppins"/>
                <a:cs typeface="Poppins"/>
                <a:sym typeface="Poppins"/>
              </a:rPr>
              <a:t>Psikologi Mental Helath</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36"/>
        <p:cNvGrpSpPr/>
        <p:nvPr/>
      </p:nvGrpSpPr>
      <p:grpSpPr>
        <a:xfrm>
          <a:off x="0" y="0"/>
          <a:ext cx="0" cy="0"/>
          <a:chOff x="0" y="0"/>
          <a:chExt cx="0" cy="0"/>
        </a:xfrm>
      </p:grpSpPr>
      <p:pic>
        <p:nvPicPr>
          <p:cNvPr id="137" name="Google Shape;137;p4"/>
          <p:cNvPicPr preferRelativeResize="0"/>
          <p:nvPr/>
        </p:nvPicPr>
        <p:blipFill rotWithShape="1">
          <a:blip r:embed="rId3">
            <a:alphaModFix amt="58000"/>
          </a:blip>
          <a:srcRect/>
          <a:stretch/>
        </p:blipFill>
        <p:spPr>
          <a:xfrm>
            <a:off x="-227240" y="0"/>
            <a:ext cx="6853714" cy="10287000"/>
          </a:xfrm>
          <a:prstGeom prst="rect">
            <a:avLst/>
          </a:prstGeom>
          <a:noFill/>
          <a:ln>
            <a:noFill/>
          </a:ln>
        </p:spPr>
      </p:pic>
      <p:sp>
        <p:nvSpPr>
          <p:cNvPr id="138" name="Google Shape;138;p4"/>
          <p:cNvSpPr txBox="1"/>
          <p:nvPr/>
        </p:nvSpPr>
        <p:spPr>
          <a:xfrm>
            <a:off x="350960" y="-1664"/>
            <a:ext cx="6057147" cy="7376980"/>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10522" b="0" i="0" u="none" strike="noStrike" cap="none">
                <a:solidFill>
                  <a:srgbClr val="FFBA00"/>
                </a:solidFill>
                <a:latin typeface="Arial"/>
                <a:ea typeface="Arial"/>
                <a:cs typeface="Arial"/>
                <a:sym typeface="Arial"/>
              </a:rPr>
              <a:t>Ruang Lingkup Psikologi Klinis</a:t>
            </a:r>
            <a:endParaRPr/>
          </a:p>
        </p:txBody>
      </p:sp>
      <p:sp>
        <p:nvSpPr>
          <p:cNvPr id="139" name="Google Shape;139;p4"/>
          <p:cNvSpPr txBox="1"/>
          <p:nvPr/>
        </p:nvSpPr>
        <p:spPr>
          <a:xfrm>
            <a:off x="12725400" y="37912"/>
            <a:ext cx="5280265" cy="1396151"/>
          </a:xfrm>
          <a:prstGeom prst="rect">
            <a:avLst/>
          </a:prstGeom>
          <a:noFill/>
          <a:ln>
            <a:noFill/>
          </a:ln>
        </p:spPr>
        <p:txBody>
          <a:bodyPr spcFirstLastPara="1" wrap="square" lIns="0" tIns="0" rIns="0" bIns="0" anchor="t" anchorCtr="0">
            <a:spAutoFit/>
          </a:bodyPr>
          <a:lstStyle/>
          <a:p>
            <a:pPr marL="0" marR="0" lvl="0" indent="0" algn="l" rtl="0">
              <a:lnSpc>
                <a:spcPct val="140002"/>
              </a:lnSpc>
              <a:spcBef>
                <a:spcPts val="0"/>
              </a:spcBef>
              <a:spcAft>
                <a:spcPts val="0"/>
              </a:spcAft>
              <a:buNone/>
            </a:pPr>
            <a:r>
              <a:rPr lang="en-US" sz="8302" b="0" i="0" u="none" strike="noStrike" cap="none">
                <a:solidFill>
                  <a:srgbClr val="FFC000"/>
                </a:solidFill>
                <a:latin typeface="Arial Black"/>
                <a:ea typeface="Arial Black"/>
                <a:cs typeface="Arial Black"/>
                <a:sym typeface="Arial Black"/>
              </a:rPr>
              <a:t>Sasaran </a:t>
            </a:r>
            <a:endParaRPr/>
          </a:p>
        </p:txBody>
      </p:sp>
      <p:grpSp>
        <p:nvGrpSpPr>
          <p:cNvPr id="140" name="Google Shape;140;p4"/>
          <p:cNvGrpSpPr/>
          <p:nvPr/>
        </p:nvGrpSpPr>
        <p:grpSpPr>
          <a:xfrm>
            <a:off x="7619256" y="3049346"/>
            <a:ext cx="10386410" cy="6208954"/>
            <a:chOff x="0" y="-38100"/>
            <a:chExt cx="2735515" cy="1635280"/>
          </a:xfrm>
        </p:grpSpPr>
        <p:sp>
          <p:nvSpPr>
            <p:cNvPr id="141" name="Google Shape;141;p4"/>
            <p:cNvSpPr/>
            <p:nvPr/>
          </p:nvSpPr>
          <p:spPr>
            <a:xfrm>
              <a:off x="0" y="0"/>
              <a:ext cx="2735515" cy="1597180"/>
            </a:xfrm>
            <a:custGeom>
              <a:avLst/>
              <a:gdLst/>
              <a:ahLst/>
              <a:cxnLst/>
              <a:rect l="l" t="t" r="r" b="b"/>
              <a:pathLst>
                <a:path w="2735515" h="1597180" extrusionOk="0">
                  <a:moveTo>
                    <a:pt x="38015" y="0"/>
                  </a:moveTo>
                  <a:lnTo>
                    <a:pt x="2697500" y="0"/>
                  </a:lnTo>
                  <a:cubicBezTo>
                    <a:pt x="2707583" y="0"/>
                    <a:pt x="2717252" y="4005"/>
                    <a:pt x="2724381" y="11134"/>
                  </a:cubicBezTo>
                  <a:cubicBezTo>
                    <a:pt x="2731510" y="18263"/>
                    <a:pt x="2735515" y="27933"/>
                    <a:pt x="2735515" y="38015"/>
                  </a:cubicBezTo>
                  <a:lnTo>
                    <a:pt x="2735515" y="1559165"/>
                  </a:lnTo>
                  <a:cubicBezTo>
                    <a:pt x="2735515" y="1569247"/>
                    <a:pt x="2731510" y="1578917"/>
                    <a:pt x="2724381" y="1586046"/>
                  </a:cubicBezTo>
                  <a:cubicBezTo>
                    <a:pt x="2717252" y="1593175"/>
                    <a:pt x="2707583" y="1597180"/>
                    <a:pt x="2697500" y="1597180"/>
                  </a:cubicBezTo>
                  <a:lnTo>
                    <a:pt x="38015" y="1597180"/>
                  </a:lnTo>
                  <a:cubicBezTo>
                    <a:pt x="27933" y="1597180"/>
                    <a:pt x="18263" y="1593175"/>
                    <a:pt x="11134" y="1586046"/>
                  </a:cubicBezTo>
                  <a:cubicBezTo>
                    <a:pt x="4005" y="1578917"/>
                    <a:pt x="0" y="1569247"/>
                    <a:pt x="0" y="1559165"/>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4"/>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3" name="Google Shape;143;p4"/>
          <p:cNvSpPr txBox="1"/>
          <p:nvPr/>
        </p:nvSpPr>
        <p:spPr>
          <a:xfrm>
            <a:off x="7721710" y="3529059"/>
            <a:ext cx="9783300" cy="5377800"/>
          </a:xfrm>
          <a:prstGeom prst="rect">
            <a:avLst/>
          </a:prstGeom>
          <a:noFill/>
          <a:ln>
            <a:noFill/>
          </a:ln>
        </p:spPr>
        <p:txBody>
          <a:bodyPr spcFirstLastPara="1" wrap="square" lIns="0" tIns="0" rIns="0" bIns="0" anchor="t" anchorCtr="0">
            <a:spAutoFit/>
          </a:bodyPr>
          <a:lstStyle/>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mencakup rentang usia sejak lahir sampai lanjut usia. sasaran : individu, kelompok, komunitas</a:t>
            </a:r>
            <a:endParaRPr sz="900"/>
          </a:p>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Freud menjelaskan bahwa, rentang perkembangan psikoseksual individu merupakan salah satu awal penyebab munculnya psikopatologi.</a:t>
            </a:r>
            <a:endParaRPr sz="900"/>
          </a:p>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Kerig Ludlow dan Wenar, memformulasikan konsep psikopatolofi berdasarkan setiap masa perkembangan individu. </a:t>
            </a:r>
            <a:endParaRPr sz="900"/>
          </a:p>
        </p:txBody>
      </p:sp>
      <p:sp>
        <p:nvSpPr>
          <p:cNvPr id="144" name="Google Shape;144;p4"/>
          <p:cNvSpPr txBox="1"/>
          <p:nvPr/>
        </p:nvSpPr>
        <p:spPr>
          <a:xfrm>
            <a:off x="6964448" y="1764412"/>
            <a:ext cx="10836062" cy="1056644"/>
          </a:xfrm>
          <a:prstGeom prst="rect">
            <a:avLst/>
          </a:prstGeom>
          <a:noFill/>
          <a:ln>
            <a:noFill/>
          </a:ln>
        </p:spPr>
        <p:txBody>
          <a:bodyPr spcFirstLastPara="1" wrap="square" lIns="0" tIns="0" rIns="0" bIns="0" anchor="t" anchorCtr="0">
            <a:spAutoFit/>
          </a:bodyPr>
          <a:lstStyle/>
          <a:p>
            <a:pPr marL="0" marR="0" lvl="0" indent="0" algn="r" rtl="0">
              <a:lnSpc>
                <a:spcPct val="139973"/>
              </a:lnSpc>
              <a:spcBef>
                <a:spcPts val="0"/>
              </a:spcBef>
              <a:spcAft>
                <a:spcPts val="0"/>
              </a:spcAft>
              <a:buNone/>
            </a:pPr>
            <a:r>
              <a:rPr lang="en-US" sz="3017" b="0" i="0" u="none" strike="noStrike" cap="none">
                <a:solidFill>
                  <a:srgbClr val="FFC000"/>
                </a:solidFill>
                <a:latin typeface="Arial"/>
                <a:ea typeface="Arial"/>
                <a:cs typeface="Arial"/>
                <a:sym typeface="Arial"/>
              </a:rPr>
              <a:t>Secara umum, lingkup layanan psikologi klinis dikategorikan menjadi 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48"/>
        <p:cNvGrpSpPr/>
        <p:nvPr/>
      </p:nvGrpSpPr>
      <p:grpSpPr>
        <a:xfrm>
          <a:off x="0" y="0"/>
          <a:ext cx="0" cy="0"/>
          <a:chOff x="0" y="0"/>
          <a:chExt cx="0" cy="0"/>
        </a:xfrm>
      </p:grpSpPr>
      <p:pic>
        <p:nvPicPr>
          <p:cNvPr id="149" name="Google Shape;149;p5"/>
          <p:cNvPicPr preferRelativeResize="0"/>
          <p:nvPr/>
        </p:nvPicPr>
        <p:blipFill rotWithShape="1">
          <a:blip r:embed="rId3">
            <a:alphaModFix amt="58000"/>
          </a:blip>
          <a:srcRect/>
          <a:stretch/>
        </p:blipFill>
        <p:spPr>
          <a:xfrm>
            <a:off x="-227240" y="0"/>
            <a:ext cx="6853714" cy="10287000"/>
          </a:xfrm>
          <a:prstGeom prst="rect">
            <a:avLst/>
          </a:prstGeom>
          <a:noFill/>
          <a:ln>
            <a:noFill/>
          </a:ln>
        </p:spPr>
      </p:pic>
      <p:sp>
        <p:nvSpPr>
          <p:cNvPr id="150" name="Google Shape;150;p5"/>
          <p:cNvSpPr txBox="1"/>
          <p:nvPr/>
        </p:nvSpPr>
        <p:spPr>
          <a:xfrm>
            <a:off x="350960" y="-1664"/>
            <a:ext cx="6057147" cy="7376980"/>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10522" b="0" i="0" u="none" strike="noStrike" cap="none">
                <a:solidFill>
                  <a:srgbClr val="FFBA00"/>
                </a:solidFill>
                <a:latin typeface="Arial"/>
                <a:ea typeface="Arial"/>
                <a:cs typeface="Arial"/>
                <a:sym typeface="Arial"/>
              </a:rPr>
              <a:t>Ruang Lingkup Psikologi Klinis</a:t>
            </a:r>
            <a:endParaRPr/>
          </a:p>
        </p:txBody>
      </p:sp>
      <p:sp>
        <p:nvSpPr>
          <p:cNvPr id="151" name="Google Shape;151;p5"/>
          <p:cNvSpPr txBox="1"/>
          <p:nvPr/>
        </p:nvSpPr>
        <p:spPr>
          <a:xfrm>
            <a:off x="12812461" y="37912"/>
            <a:ext cx="5193205" cy="1349921"/>
          </a:xfrm>
          <a:prstGeom prst="rect">
            <a:avLst/>
          </a:prstGeom>
          <a:noFill/>
          <a:ln>
            <a:noFill/>
          </a:ln>
        </p:spPr>
        <p:txBody>
          <a:bodyPr spcFirstLastPara="1" wrap="square" lIns="0" tIns="0" rIns="0" bIns="0" anchor="t" anchorCtr="0">
            <a:spAutoFit/>
          </a:bodyPr>
          <a:lstStyle/>
          <a:p>
            <a:pPr marL="0" marR="0" lvl="0" indent="0" algn="l" rtl="0">
              <a:lnSpc>
                <a:spcPct val="140002"/>
              </a:lnSpc>
              <a:spcBef>
                <a:spcPts val="0"/>
              </a:spcBef>
              <a:spcAft>
                <a:spcPts val="0"/>
              </a:spcAft>
              <a:buNone/>
            </a:pPr>
            <a:r>
              <a:rPr lang="en-US" sz="8302" b="0" i="0" u="none" strike="noStrike" cap="none">
                <a:solidFill>
                  <a:srgbClr val="FFC000"/>
                </a:solidFill>
                <a:latin typeface="Arial"/>
                <a:ea typeface="Arial"/>
                <a:cs typeface="Arial"/>
                <a:sym typeface="Arial"/>
              </a:rPr>
              <a:t>Aktivitas</a:t>
            </a:r>
            <a:endParaRPr sz="8302" b="0" i="0" u="none" strike="noStrike" cap="none">
              <a:solidFill>
                <a:srgbClr val="FFC000"/>
              </a:solidFill>
              <a:latin typeface="Arial"/>
              <a:ea typeface="Arial"/>
              <a:cs typeface="Arial"/>
              <a:sym typeface="Arial"/>
            </a:endParaRPr>
          </a:p>
        </p:txBody>
      </p:sp>
      <p:grpSp>
        <p:nvGrpSpPr>
          <p:cNvPr id="152" name="Google Shape;152;p5"/>
          <p:cNvGrpSpPr/>
          <p:nvPr/>
        </p:nvGrpSpPr>
        <p:grpSpPr>
          <a:xfrm>
            <a:off x="7366834" y="1575739"/>
            <a:ext cx="10386410" cy="3230760"/>
            <a:chOff x="0" y="-38100"/>
            <a:chExt cx="2735515" cy="850900"/>
          </a:xfrm>
        </p:grpSpPr>
        <p:sp>
          <p:nvSpPr>
            <p:cNvPr id="153" name="Google Shape;153;p5"/>
            <p:cNvSpPr/>
            <p:nvPr/>
          </p:nvSpPr>
          <p:spPr>
            <a:xfrm>
              <a:off x="0" y="0"/>
              <a:ext cx="2735515" cy="179041"/>
            </a:xfrm>
            <a:custGeom>
              <a:avLst/>
              <a:gdLst/>
              <a:ahLst/>
              <a:cxnLst/>
              <a:rect l="l" t="t" r="r" b="b"/>
              <a:pathLst>
                <a:path w="2735515" h="179041" extrusionOk="0">
                  <a:moveTo>
                    <a:pt x="38015" y="0"/>
                  </a:moveTo>
                  <a:lnTo>
                    <a:pt x="2697500" y="0"/>
                  </a:lnTo>
                  <a:cubicBezTo>
                    <a:pt x="2707583" y="0"/>
                    <a:pt x="2717252" y="4005"/>
                    <a:pt x="2724381" y="11134"/>
                  </a:cubicBezTo>
                  <a:cubicBezTo>
                    <a:pt x="2731510" y="18263"/>
                    <a:pt x="2735515" y="27933"/>
                    <a:pt x="2735515" y="38015"/>
                  </a:cubicBezTo>
                  <a:lnTo>
                    <a:pt x="2735515" y="141026"/>
                  </a:lnTo>
                  <a:cubicBezTo>
                    <a:pt x="2735515" y="151108"/>
                    <a:pt x="2731510" y="160778"/>
                    <a:pt x="2724381" y="167907"/>
                  </a:cubicBezTo>
                  <a:cubicBezTo>
                    <a:pt x="2717252" y="175036"/>
                    <a:pt x="2707583" y="179041"/>
                    <a:pt x="2697500" y="179041"/>
                  </a:cubicBezTo>
                  <a:lnTo>
                    <a:pt x="38015" y="179041"/>
                  </a:lnTo>
                  <a:cubicBezTo>
                    <a:pt x="27933" y="179041"/>
                    <a:pt x="18263" y="175036"/>
                    <a:pt x="11134" y="167907"/>
                  </a:cubicBezTo>
                  <a:cubicBezTo>
                    <a:pt x="4005" y="160778"/>
                    <a:pt x="0" y="151108"/>
                    <a:pt x="0" y="141026"/>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5"/>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5" name="Google Shape;155;p5"/>
          <p:cNvSpPr txBox="1"/>
          <p:nvPr/>
        </p:nvSpPr>
        <p:spPr>
          <a:xfrm>
            <a:off x="10533100" y="1720400"/>
            <a:ext cx="4452000" cy="486600"/>
          </a:xfrm>
          <a:prstGeom prst="rect">
            <a:avLst/>
          </a:prstGeom>
          <a:noFill/>
          <a:ln>
            <a:noFill/>
          </a:ln>
        </p:spPr>
        <p:txBody>
          <a:bodyPr spcFirstLastPara="1" wrap="square" lIns="0" tIns="0" rIns="0" bIns="0" anchor="t" anchorCtr="0">
            <a:spAutoFit/>
          </a:bodyPr>
          <a:lstStyle/>
          <a:p>
            <a:pPr marL="0" marR="0" lvl="0" indent="0" algn="just" rtl="0">
              <a:lnSpc>
                <a:spcPct val="119994"/>
              </a:lnSpc>
              <a:spcBef>
                <a:spcPts val="0"/>
              </a:spcBef>
              <a:spcAft>
                <a:spcPts val="0"/>
              </a:spcAft>
              <a:buNone/>
            </a:pPr>
            <a:r>
              <a:rPr lang="en-US" sz="3161" b="0" i="0" u="none" strike="noStrike" cap="none">
                <a:solidFill>
                  <a:srgbClr val="000000"/>
                </a:solidFill>
                <a:latin typeface="Poppins"/>
                <a:ea typeface="Poppins"/>
                <a:cs typeface="Poppins"/>
                <a:sym typeface="Poppins"/>
              </a:rPr>
              <a:t>Penegakan Diagnosis</a:t>
            </a:r>
            <a:endParaRPr sz="1100"/>
          </a:p>
        </p:txBody>
      </p:sp>
      <p:grpSp>
        <p:nvGrpSpPr>
          <p:cNvPr id="156" name="Google Shape;156;p5"/>
          <p:cNvGrpSpPr/>
          <p:nvPr/>
        </p:nvGrpSpPr>
        <p:grpSpPr>
          <a:xfrm>
            <a:off x="7366834" y="2571427"/>
            <a:ext cx="10386410" cy="3230760"/>
            <a:chOff x="0" y="-38100"/>
            <a:chExt cx="2735515" cy="850900"/>
          </a:xfrm>
        </p:grpSpPr>
        <p:sp>
          <p:nvSpPr>
            <p:cNvPr id="157" name="Google Shape;157;p5"/>
            <p:cNvSpPr/>
            <p:nvPr/>
          </p:nvSpPr>
          <p:spPr>
            <a:xfrm>
              <a:off x="0" y="0"/>
              <a:ext cx="2735515" cy="179041"/>
            </a:xfrm>
            <a:custGeom>
              <a:avLst/>
              <a:gdLst/>
              <a:ahLst/>
              <a:cxnLst/>
              <a:rect l="l" t="t" r="r" b="b"/>
              <a:pathLst>
                <a:path w="2735515" h="179041" extrusionOk="0">
                  <a:moveTo>
                    <a:pt x="38015" y="0"/>
                  </a:moveTo>
                  <a:lnTo>
                    <a:pt x="2697500" y="0"/>
                  </a:lnTo>
                  <a:cubicBezTo>
                    <a:pt x="2707583" y="0"/>
                    <a:pt x="2717252" y="4005"/>
                    <a:pt x="2724381" y="11134"/>
                  </a:cubicBezTo>
                  <a:cubicBezTo>
                    <a:pt x="2731510" y="18263"/>
                    <a:pt x="2735515" y="27933"/>
                    <a:pt x="2735515" y="38015"/>
                  </a:cubicBezTo>
                  <a:lnTo>
                    <a:pt x="2735515" y="141026"/>
                  </a:lnTo>
                  <a:cubicBezTo>
                    <a:pt x="2735515" y="151108"/>
                    <a:pt x="2731510" y="160778"/>
                    <a:pt x="2724381" y="167907"/>
                  </a:cubicBezTo>
                  <a:cubicBezTo>
                    <a:pt x="2717252" y="175036"/>
                    <a:pt x="2707583" y="179041"/>
                    <a:pt x="2697500" y="179041"/>
                  </a:cubicBezTo>
                  <a:lnTo>
                    <a:pt x="38015" y="179041"/>
                  </a:lnTo>
                  <a:cubicBezTo>
                    <a:pt x="27933" y="179041"/>
                    <a:pt x="18263" y="175036"/>
                    <a:pt x="11134" y="167907"/>
                  </a:cubicBezTo>
                  <a:cubicBezTo>
                    <a:pt x="4005" y="160778"/>
                    <a:pt x="0" y="151108"/>
                    <a:pt x="0" y="141026"/>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5"/>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9" name="Google Shape;159;p5"/>
          <p:cNvSpPr txBox="1"/>
          <p:nvPr/>
        </p:nvSpPr>
        <p:spPr>
          <a:xfrm>
            <a:off x="10204344" y="2794049"/>
            <a:ext cx="5109600" cy="486600"/>
          </a:xfrm>
          <a:prstGeom prst="rect">
            <a:avLst/>
          </a:prstGeom>
          <a:noFill/>
          <a:ln>
            <a:noFill/>
          </a:ln>
        </p:spPr>
        <p:txBody>
          <a:bodyPr spcFirstLastPara="1" wrap="square" lIns="0" tIns="0" rIns="0" bIns="0" anchor="t" anchorCtr="0">
            <a:spAutoFit/>
          </a:bodyPr>
          <a:lstStyle/>
          <a:p>
            <a:pPr marL="0" marR="0" lvl="0" indent="0" algn="just" rtl="0">
              <a:lnSpc>
                <a:spcPct val="119994"/>
              </a:lnSpc>
              <a:spcBef>
                <a:spcPts val="0"/>
              </a:spcBef>
              <a:spcAft>
                <a:spcPts val="0"/>
              </a:spcAft>
              <a:buNone/>
            </a:pPr>
            <a:r>
              <a:rPr lang="en-US" sz="3161" b="0" i="0" u="none" strike="noStrike" cap="none">
                <a:solidFill>
                  <a:srgbClr val="000000"/>
                </a:solidFill>
                <a:latin typeface="Poppins"/>
                <a:ea typeface="Poppins"/>
                <a:cs typeface="Poppins"/>
                <a:sym typeface="Poppins"/>
              </a:rPr>
              <a:t>Prognosis Psikologi Klinis</a:t>
            </a:r>
            <a:endParaRPr sz="1100"/>
          </a:p>
        </p:txBody>
      </p:sp>
      <p:grpSp>
        <p:nvGrpSpPr>
          <p:cNvPr id="160" name="Google Shape;160;p5"/>
          <p:cNvGrpSpPr/>
          <p:nvPr/>
        </p:nvGrpSpPr>
        <p:grpSpPr>
          <a:xfrm>
            <a:off x="7366834" y="3727474"/>
            <a:ext cx="10386410" cy="3756609"/>
            <a:chOff x="0" y="-38100"/>
            <a:chExt cx="2735515" cy="989395"/>
          </a:xfrm>
        </p:grpSpPr>
        <p:sp>
          <p:nvSpPr>
            <p:cNvPr id="161" name="Google Shape;161;p5"/>
            <p:cNvSpPr/>
            <p:nvPr/>
          </p:nvSpPr>
          <p:spPr>
            <a:xfrm>
              <a:off x="0" y="0"/>
              <a:ext cx="2735515" cy="951295"/>
            </a:xfrm>
            <a:custGeom>
              <a:avLst/>
              <a:gdLst/>
              <a:ahLst/>
              <a:cxnLst/>
              <a:rect l="l" t="t" r="r" b="b"/>
              <a:pathLst>
                <a:path w="2735515" h="951295" extrusionOk="0">
                  <a:moveTo>
                    <a:pt x="38015" y="0"/>
                  </a:moveTo>
                  <a:lnTo>
                    <a:pt x="2697500" y="0"/>
                  </a:lnTo>
                  <a:cubicBezTo>
                    <a:pt x="2707583" y="0"/>
                    <a:pt x="2717252" y="4005"/>
                    <a:pt x="2724381" y="11134"/>
                  </a:cubicBezTo>
                  <a:cubicBezTo>
                    <a:pt x="2731510" y="18263"/>
                    <a:pt x="2735515" y="27933"/>
                    <a:pt x="2735515" y="38015"/>
                  </a:cubicBezTo>
                  <a:lnTo>
                    <a:pt x="2735515" y="913280"/>
                  </a:lnTo>
                  <a:cubicBezTo>
                    <a:pt x="2735515" y="923362"/>
                    <a:pt x="2731510" y="933032"/>
                    <a:pt x="2724381" y="940161"/>
                  </a:cubicBezTo>
                  <a:cubicBezTo>
                    <a:pt x="2717252" y="947290"/>
                    <a:pt x="2707583" y="951295"/>
                    <a:pt x="2697500" y="951295"/>
                  </a:cubicBezTo>
                  <a:lnTo>
                    <a:pt x="38015" y="951295"/>
                  </a:lnTo>
                  <a:cubicBezTo>
                    <a:pt x="27933" y="951295"/>
                    <a:pt x="18263" y="947290"/>
                    <a:pt x="11134" y="940161"/>
                  </a:cubicBezTo>
                  <a:cubicBezTo>
                    <a:pt x="4005" y="933032"/>
                    <a:pt x="0" y="923362"/>
                    <a:pt x="0" y="913280"/>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3" name="Google Shape;163;p5"/>
          <p:cNvSpPr txBox="1"/>
          <p:nvPr/>
        </p:nvSpPr>
        <p:spPr>
          <a:xfrm>
            <a:off x="8129467" y="4038790"/>
            <a:ext cx="9129900" cy="3213300"/>
          </a:xfrm>
          <a:prstGeom prst="rect">
            <a:avLst/>
          </a:prstGeom>
          <a:noFill/>
          <a:ln>
            <a:noFill/>
          </a:ln>
        </p:spPr>
        <p:txBody>
          <a:bodyPr spcFirstLastPara="1" wrap="square" lIns="0" tIns="0" rIns="0" bIns="0" anchor="t" anchorCtr="0">
            <a:spAutoFit/>
          </a:bodyPr>
          <a:lstStyle/>
          <a:p>
            <a:pPr marL="0" marR="0" lvl="0" indent="0" algn="just" rtl="0">
              <a:lnSpc>
                <a:spcPct val="119993"/>
              </a:lnSpc>
              <a:spcBef>
                <a:spcPts val="0"/>
              </a:spcBef>
              <a:spcAft>
                <a:spcPts val="0"/>
              </a:spcAft>
              <a:buNone/>
            </a:pPr>
            <a:r>
              <a:rPr lang="en-US" sz="2546" b="0" i="0" u="none" strike="noStrike" cap="none">
                <a:solidFill>
                  <a:srgbClr val="000000"/>
                </a:solidFill>
                <a:latin typeface="Poppins"/>
                <a:ea typeface="Poppins"/>
                <a:cs typeface="Poppins"/>
                <a:sym typeface="Poppins"/>
              </a:rPr>
              <a:t>Penentuan dan Pelaksanaan Intervensi psikolo klinis :</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Konseling</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Psikoedukasi</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Psikoterapi</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Promosi</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Preverensi</a:t>
            </a:r>
            <a:endParaRPr sz="1000"/>
          </a:p>
          <a:p>
            <a:pPr marL="636054" marR="0" lvl="1" indent="-292627" algn="just" rtl="0">
              <a:lnSpc>
                <a:spcPct val="119993"/>
              </a:lnSpc>
              <a:spcBef>
                <a:spcPts val="0"/>
              </a:spcBef>
              <a:spcAft>
                <a:spcPts val="0"/>
              </a:spcAft>
              <a:buClr>
                <a:srgbClr val="000000"/>
              </a:buClr>
              <a:buSzPts val="2546"/>
              <a:buFont typeface="Arial"/>
              <a:buChar char="•"/>
            </a:pPr>
            <a:r>
              <a:rPr lang="en-US" sz="2546" b="0" i="0" u="none" strike="noStrike" cap="none">
                <a:solidFill>
                  <a:srgbClr val="000000"/>
                </a:solidFill>
                <a:latin typeface="Poppins"/>
                <a:ea typeface="Poppins"/>
                <a:cs typeface="Poppins"/>
                <a:sym typeface="Poppins"/>
              </a:rPr>
              <a:t>Kurang rehabilitas dan Paliasi</a:t>
            </a:r>
            <a:endParaRPr sz="1000"/>
          </a:p>
        </p:txBody>
      </p:sp>
      <p:grpSp>
        <p:nvGrpSpPr>
          <p:cNvPr id="164" name="Google Shape;164;p5"/>
          <p:cNvGrpSpPr/>
          <p:nvPr/>
        </p:nvGrpSpPr>
        <p:grpSpPr>
          <a:xfrm>
            <a:off x="7366834" y="7653747"/>
            <a:ext cx="10386410" cy="3230760"/>
            <a:chOff x="0" y="-38100"/>
            <a:chExt cx="2735515" cy="850900"/>
          </a:xfrm>
        </p:grpSpPr>
        <p:sp>
          <p:nvSpPr>
            <p:cNvPr id="165" name="Google Shape;165;p5"/>
            <p:cNvSpPr/>
            <p:nvPr/>
          </p:nvSpPr>
          <p:spPr>
            <a:xfrm>
              <a:off x="0" y="0"/>
              <a:ext cx="2735515" cy="179041"/>
            </a:xfrm>
            <a:custGeom>
              <a:avLst/>
              <a:gdLst/>
              <a:ahLst/>
              <a:cxnLst/>
              <a:rect l="l" t="t" r="r" b="b"/>
              <a:pathLst>
                <a:path w="2735515" h="179041" extrusionOk="0">
                  <a:moveTo>
                    <a:pt x="38015" y="0"/>
                  </a:moveTo>
                  <a:lnTo>
                    <a:pt x="2697500" y="0"/>
                  </a:lnTo>
                  <a:cubicBezTo>
                    <a:pt x="2707583" y="0"/>
                    <a:pt x="2717252" y="4005"/>
                    <a:pt x="2724381" y="11134"/>
                  </a:cubicBezTo>
                  <a:cubicBezTo>
                    <a:pt x="2731510" y="18263"/>
                    <a:pt x="2735515" y="27933"/>
                    <a:pt x="2735515" y="38015"/>
                  </a:cubicBezTo>
                  <a:lnTo>
                    <a:pt x="2735515" y="141026"/>
                  </a:lnTo>
                  <a:cubicBezTo>
                    <a:pt x="2735515" y="151108"/>
                    <a:pt x="2731510" y="160778"/>
                    <a:pt x="2724381" y="167907"/>
                  </a:cubicBezTo>
                  <a:cubicBezTo>
                    <a:pt x="2717252" y="175036"/>
                    <a:pt x="2707583" y="179041"/>
                    <a:pt x="2697500" y="179041"/>
                  </a:cubicBezTo>
                  <a:lnTo>
                    <a:pt x="38015" y="179041"/>
                  </a:lnTo>
                  <a:cubicBezTo>
                    <a:pt x="27933" y="179041"/>
                    <a:pt x="18263" y="175036"/>
                    <a:pt x="11134" y="167907"/>
                  </a:cubicBezTo>
                  <a:cubicBezTo>
                    <a:pt x="4005" y="160778"/>
                    <a:pt x="0" y="151108"/>
                    <a:pt x="0" y="141026"/>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5"/>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7" name="Google Shape;167;p5"/>
          <p:cNvSpPr txBox="1"/>
          <p:nvPr/>
        </p:nvSpPr>
        <p:spPr>
          <a:xfrm>
            <a:off x="9090688" y="7798408"/>
            <a:ext cx="8412000" cy="471300"/>
          </a:xfrm>
          <a:prstGeom prst="rect">
            <a:avLst/>
          </a:prstGeom>
          <a:noFill/>
          <a:ln>
            <a:noFill/>
          </a:ln>
        </p:spPr>
        <p:txBody>
          <a:bodyPr spcFirstLastPara="1" wrap="square" lIns="0" tIns="0" rIns="0" bIns="0" anchor="t" anchorCtr="0">
            <a:spAutoFit/>
          </a:bodyPr>
          <a:lstStyle/>
          <a:p>
            <a:pPr marL="0" marR="0" lvl="0" indent="0" algn="just" rtl="0">
              <a:lnSpc>
                <a:spcPct val="119994"/>
              </a:lnSpc>
              <a:spcBef>
                <a:spcPts val="0"/>
              </a:spcBef>
              <a:spcAft>
                <a:spcPts val="0"/>
              </a:spcAft>
              <a:buNone/>
            </a:pPr>
            <a:r>
              <a:rPr lang="en-US" sz="3061" b="0" i="0" u="none" strike="noStrike" cap="none">
                <a:solidFill>
                  <a:srgbClr val="000000"/>
                </a:solidFill>
                <a:latin typeface="Poppins"/>
                <a:ea typeface="Poppins"/>
                <a:cs typeface="Poppins"/>
                <a:sym typeface="Poppins"/>
              </a:rPr>
              <a:t>Rujuan dan Evaluasi proses pelayanan </a:t>
            </a:r>
            <a:endParaRPr sz="1000"/>
          </a:p>
        </p:txBody>
      </p:sp>
      <p:grpSp>
        <p:nvGrpSpPr>
          <p:cNvPr id="168" name="Google Shape;168;p5"/>
          <p:cNvGrpSpPr/>
          <p:nvPr/>
        </p:nvGrpSpPr>
        <p:grpSpPr>
          <a:xfrm>
            <a:off x="7366834" y="8647868"/>
            <a:ext cx="10386410" cy="3230760"/>
            <a:chOff x="0" y="-38100"/>
            <a:chExt cx="2735515" cy="850900"/>
          </a:xfrm>
        </p:grpSpPr>
        <p:sp>
          <p:nvSpPr>
            <p:cNvPr id="169" name="Google Shape;169;p5"/>
            <p:cNvSpPr/>
            <p:nvPr/>
          </p:nvSpPr>
          <p:spPr>
            <a:xfrm>
              <a:off x="0" y="0"/>
              <a:ext cx="2735515" cy="179041"/>
            </a:xfrm>
            <a:custGeom>
              <a:avLst/>
              <a:gdLst/>
              <a:ahLst/>
              <a:cxnLst/>
              <a:rect l="l" t="t" r="r" b="b"/>
              <a:pathLst>
                <a:path w="2735515" h="179041" extrusionOk="0">
                  <a:moveTo>
                    <a:pt x="38015" y="0"/>
                  </a:moveTo>
                  <a:lnTo>
                    <a:pt x="2697500" y="0"/>
                  </a:lnTo>
                  <a:cubicBezTo>
                    <a:pt x="2707583" y="0"/>
                    <a:pt x="2717252" y="4005"/>
                    <a:pt x="2724381" y="11134"/>
                  </a:cubicBezTo>
                  <a:cubicBezTo>
                    <a:pt x="2731510" y="18263"/>
                    <a:pt x="2735515" y="27933"/>
                    <a:pt x="2735515" y="38015"/>
                  </a:cubicBezTo>
                  <a:lnTo>
                    <a:pt x="2735515" y="141026"/>
                  </a:lnTo>
                  <a:cubicBezTo>
                    <a:pt x="2735515" y="151108"/>
                    <a:pt x="2731510" y="160778"/>
                    <a:pt x="2724381" y="167907"/>
                  </a:cubicBezTo>
                  <a:cubicBezTo>
                    <a:pt x="2717252" y="175036"/>
                    <a:pt x="2707583" y="179041"/>
                    <a:pt x="2697500" y="179041"/>
                  </a:cubicBezTo>
                  <a:lnTo>
                    <a:pt x="38015" y="179041"/>
                  </a:lnTo>
                  <a:cubicBezTo>
                    <a:pt x="27933" y="179041"/>
                    <a:pt x="18263" y="175036"/>
                    <a:pt x="11134" y="167907"/>
                  </a:cubicBezTo>
                  <a:cubicBezTo>
                    <a:pt x="4005" y="160778"/>
                    <a:pt x="0" y="151108"/>
                    <a:pt x="0" y="141026"/>
                  </a:cubicBezTo>
                  <a:lnTo>
                    <a:pt x="0" y="38015"/>
                  </a:lnTo>
                  <a:cubicBezTo>
                    <a:pt x="0" y="27933"/>
                    <a:pt x="4005" y="18263"/>
                    <a:pt x="11134" y="11134"/>
                  </a:cubicBezTo>
                  <a:cubicBezTo>
                    <a:pt x="18263" y="4005"/>
                    <a:pt x="27933" y="0"/>
                    <a:pt x="38015"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1" name="Google Shape;171;p5"/>
          <p:cNvSpPr txBox="1"/>
          <p:nvPr/>
        </p:nvSpPr>
        <p:spPr>
          <a:xfrm>
            <a:off x="11689645" y="8792529"/>
            <a:ext cx="2139000" cy="501900"/>
          </a:xfrm>
          <a:prstGeom prst="rect">
            <a:avLst/>
          </a:prstGeom>
          <a:noFill/>
          <a:ln>
            <a:noFill/>
          </a:ln>
        </p:spPr>
        <p:txBody>
          <a:bodyPr spcFirstLastPara="1" wrap="square" lIns="0" tIns="0" rIns="0" bIns="0" anchor="t" anchorCtr="0">
            <a:spAutoFit/>
          </a:bodyPr>
          <a:lstStyle/>
          <a:p>
            <a:pPr marL="0" marR="0" lvl="0" indent="0" algn="just" rtl="0">
              <a:lnSpc>
                <a:spcPct val="119994"/>
              </a:lnSpc>
              <a:spcBef>
                <a:spcPts val="0"/>
              </a:spcBef>
              <a:spcAft>
                <a:spcPts val="0"/>
              </a:spcAft>
              <a:buNone/>
            </a:pPr>
            <a:r>
              <a:rPr lang="en-US" sz="3261" b="0" i="0" u="none" strike="noStrike" cap="none">
                <a:solidFill>
                  <a:srgbClr val="000000"/>
                </a:solidFill>
                <a:latin typeface="Poppins"/>
                <a:ea typeface="Poppins"/>
                <a:cs typeface="Poppins"/>
                <a:sym typeface="Poppins"/>
              </a:rPr>
              <a:t>Penelitian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75"/>
        <p:cNvGrpSpPr/>
        <p:nvPr/>
      </p:nvGrpSpPr>
      <p:grpSpPr>
        <a:xfrm>
          <a:off x="0" y="0"/>
          <a:ext cx="0" cy="0"/>
          <a:chOff x="0" y="0"/>
          <a:chExt cx="0" cy="0"/>
        </a:xfrm>
      </p:grpSpPr>
      <p:pic>
        <p:nvPicPr>
          <p:cNvPr id="176" name="Google Shape;176;p6"/>
          <p:cNvPicPr preferRelativeResize="0"/>
          <p:nvPr/>
        </p:nvPicPr>
        <p:blipFill rotWithShape="1">
          <a:blip r:embed="rId3">
            <a:alphaModFix amt="58000"/>
          </a:blip>
          <a:srcRect t="1607" b="67678"/>
          <a:stretch/>
        </p:blipFill>
        <p:spPr>
          <a:xfrm>
            <a:off x="-699165" y="461440"/>
            <a:ext cx="19277326" cy="1976077"/>
          </a:xfrm>
          <a:prstGeom prst="rect">
            <a:avLst/>
          </a:prstGeom>
          <a:noFill/>
          <a:ln>
            <a:noFill/>
          </a:ln>
        </p:spPr>
      </p:pic>
      <p:sp>
        <p:nvSpPr>
          <p:cNvPr id="177" name="Google Shape;177;p6"/>
          <p:cNvSpPr txBox="1"/>
          <p:nvPr/>
        </p:nvSpPr>
        <p:spPr>
          <a:xfrm>
            <a:off x="440336" y="626359"/>
            <a:ext cx="17407200" cy="1147800"/>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7456" b="1" i="0" u="none" strike="noStrike" cap="none">
                <a:solidFill>
                  <a:srgbClr val="FFBA00"/>
                </a:solidFill>
              </a:rPr>
              <a:t>latar belakang Sejarah Psikologi Klinis</a:t>
            </a:r>
            <a:endParaRPr b="1"/>
          </a:p>
        </p:txBody>
      </p:sp>
      <p:grpSp>
        <p:nvGrpSpPr>
          <p:cNvPr id="178" name="Google Shape;178;p6"/>
          <p:cNvGrpSpPr/>
          <p:nvPr/>
        </p:nvGrpSpPr>
        <p:grpSpPr>
          <a:xfrm>
            <a:off x="807404" y="2994188"/>
            <a:ext cx="16673192" cy="6540871"/>
            <a:chOff x="0" y="-38100"/>
            <a:chExt cx="4391293" cy="1722698"/>
          </a:xfrm>
        </p:grpSpPr>
        <p:sp>
          <p:nvSpPr>
            <p:cNvPr id="179" name="Google Shape;179;p6"/>
            <p:cNvSpPr/>
            <p:nvPr/>
          </p:nvSpPr>
          <p:spPr>
            <a:xfrm>
              <a:off x="0" y="0"/>
              <a:ext cx="4391293" cy="1684598"/>
            </a:xfrm>
            <a:custGeom>
              <a:avLst/>
              <a:gdLst/>
              <a:ahLst/>
              <a:cxnLst/>
              <a:rect l="l" t="t" r="r" b="b"/>
              <a:pathLst>
                <a:path w="4391293" h="1684598" extrusionOk="0">
                  <a:moveTo>
                    <a:pt x="23681" y="0"/>
                  </a:moveTo>
                  <a:lnTo>
                    <a:pt x="4367612" y="0"/>
                  </a:lnTo>
                  <a:cubicBezTo>
                    <a:pt x="4380691" y="0"/>
                    <a:pt x="4391293" y="10602"/>
                    <a:pt x="4391293" y="23681"/>
                  </a:cubicBezTo>
                  <a:lnTo>
                    <a:pt x="4391293" y="1660917"/>
                  </a:lnTo>
                  <a:cubicBezTo>
                    <a:pt x="4391293" y="1673996"/>
                    <a:pt x="4380691" y="1684598"/>
                    <a:pt x="4367612" y="1684598"/>
                  </a:cubicBezTo>
                  <a:lnTo>
                    <a:pt x="23681" y="1684598"/>
                  </a:lnTo>
                  <a:cubicBezTo>
                    <a:pt x="10602" y="1684598"/>
                    <a:pt x="0" y="1673996"/>
                    <a:pt x="0" y="1660917"/>
                  </a:cubicBezTo>
                  <a:lnTo>
                    <a:pt x="0" y="23681"/>
                  </a:lnTo>
                  <a:cubicBezTo>
                    <a:pt x="0" y="10602"/>
                    <a:pt x="10602" y="0"/>
                    <a:pt x="23681"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6"/>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81" name="Google Shape;181;p6"/>
          <p:cNvSpPr txBox="1"/>
          <p:nvPr/>
        </p:nvSpPr>
        <p:spPr>
          <a:xfrm>
            <a:off x="1101019" y="3703836"/>
            <a:ext cx="15805800" cy="4994100"/>
          </a:xfrm>
          <a:prstGeom prst="rect">
            <a:avLst/>
          </a:prstGeom>
          <a:noFill/>
          <a:ln>
            <a:noFill/>
          </a:ln>
        </p:spPr>
        <p:txBody>
          <a:bodyPr spcFirstLastPara="1" wrap="square" lIns="0" tIns="0" rIns="0" bIns="0" anchor="t" anchorCtr="0">
            <a:spAutoFit/>
          </a:bodyPr>
          <a:lstStyle/>
          <a:p>
            <a:pPr marL="747334" marR="0" lvl="1" indent="-348266" algn="just" rtl="0">
              <a:lnSpc>
                <a:spcPct val="119994"/>
              </a:lnSpc>
              <a:spcBef>
                <a:spcPts val="0"/>
              </a:spcBef>
              <a:spcAft>
                <a:spcPts val="0"/>
              </a:spcAft>
              <a:buClr>
                <a:srgbClr val="000000"/>
              </a:buClr>
              <a:buSzPts val="3061"/>
              <a:buFont typeface="Arial"/>
              <a:buChar char="•"/>
            </a:pPr>
            <a:r>
              <a:rPr lang="en-US" sz="3061" b="0" i="0" u="none" strike="noStrike" cap="none">
                <a:solidFill>
                  <a:srgbClr val="000000"/>
                </a:solidFill>
                <a:latin typeface="Poppins"/>
                <a:ea typeface="Poppins"/>
                <a:cs typeface="Poppins"/>
                <a:sym typeface="Poppins"/>
              </a:rPr>
              <a:t>Psikologi Klinis adalah bidang terapan berpijak pada dua disiplin ilmu : akademik  dan kedokteran khususnya psikiatri</a:t>
            </a:r>
            <a:endParaRPr sz="1000"/>
          </a:p>
          <a:p>
            <a:pPr marL="747334" marR="0" lvl="1" indent="-348266" algn="just" rtl="0">
              <a:lnSpc>
                <a:spcPct val="119994"/>
              </a:lnSpc>
              <a:spcBef>
                <a:spcPts val="0"/>
              </a:spcBef>
              <a:spcAft>
                <a:spcPts val="0"/>
              </a:spcAft>
              <a:buClr>
                <a:srgbClr val="000000"/>
              </a:buClr>
              <a:buSzPts val="3061"/>
              <a:buFont typeface="Arial"/>
              <a:buChar char="•"/>
            </a:pPr>
            <a:r>
              <a:rPr lang="en-US" sz="3061" b="0" i="0" u="none" strike="noStrike" cap="none">
                <a:solidFill>
                  <a:srgbClr val="000000"/>
                </a:solidFill>
                <a:latin typeface="Poppins"/>
                <a:ea typeface="Poppins"/>
                <a:cs typeface="Poppins"/>
                <a:sym typeface="Poppins"/>
              </a:rPr>
              <a:t>Klinik psikologi pertama didirikan pada tahun 1980. Klinik di khususkan untuk melayani orang sakit dan orang yang mengalami gangguan penyesuaian.</a:t>
            </a:r>
            <a:endParaRPr sz="1000"/>
          </a:p>
          <a:p>
            <a:pPr marL="747334" marR="0" lvl="1" indent="-348266" algn="just" rtl="0">
              <a:lnSpc>
                <a:spcPct val="119994"/>
              </a:lnSpc>
              <a:spcBef>
                <a:spcPts val="0"/>
              </a:spcBef>
              <a:spcAft>
                <a:spcPts val="0"/>
              </a:spcAft>
              <a:buClr>
                <a:srgbClr val="000000"/>
              </a:buClr>
              <a:buSzPts val="3061"/>
              <a:buFont typeface="Arial"/>
              <a:buChar char="•"/>
            </a:pPr>
            <a:r>
              <a:rPr lang="en-US" sz="3061" b="0" i="0" u="none" strike="noStrike" cap="none">
                <a:solidFill>
                  <a:srgbClr val="000000"/>
                </a:solidFill>
                <a:latin typeface="Poppins"/>
                <a:ea typeface="Poppins"/>
                <a:cs typeface="Poppins"/>
                <a:sym typeface="Poppins"/>
              </a:rPr>
              <a:t>Psikologi-Psikiatri berasal dari dua disiplin ilmu yang berbeda tumbulah masalah dalam psikologi klinis yakni, identitas, definisi, istilah dan kewenangan melakukan psikoterapi</a:t>
            </a:r>
            <a:endParaRPr sz="1000"/>
          </a:p>
          <a:p>
            <a:pPr marL="747334" marR="0" lvl="1" indent="-348266" algn="just" rtl="0">
              <a:lnSpc>
                <a:spcPct val="119994"/>
              </a:lnSpc>
              <a:spcBef>
                <a:spcPts val="0"/>
              </a:spcBef>
              <a:spcAft>
                <a:spcPts val="0"/>
              </a:spcAft>
              <a:buClr>
                <a:srgbClr val="000000"/>
              </a:buClr>
              <a:buSzPts val="3061"/>
              <a:buFont typeface="Arial"/>
              <a:buChar char="•"/>
            </a:pPr>
            <a:r>
              <a:rPr lang="en-US" sz="3061" b="0" i="0" u="none" strike="noStrike" cap="none">
                <a:solidFill>
                  <a:srgbClr val="000000"/>
                </a:solidFill>
                <a:latin typeface="Poppins"/>
                <a:ea typeface="Poppins"/>
                <a:cs typeface="Poppins"/>
                <a:sym typeface="Poppins"/>
              </a:rPr>
              <a:t>Psikologi klinis tidak memiliki pendidikan dasar kedokteran sedangkan psikiatri melakukan spesialisasi kedokteran jiwa</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85"/>
        <p:cNvGrpSpPr/>
        <p:nvPr/>
      </p:nvGrpSpPr>
      <p:grpSpPr>
        <a:xfrm>
          <a:off x="0" y="0"/>
          <a:ext cx="0" cy="0"/>
          <a:chOff x="0" y="0"/>
          <a:chExt cx="0" cy="0"/>
        </a:xfrm>
      </p:grpSpPr>
      <p:pic>
        <p:nvPicPr>
          <p:cNvPr id="186" name="Google Shape;186;p7"/>
          <p:cNvPicPr preferRelativeResize="0"/>
          <p:nvPr/>
        </p:nvPicPr>
        <p:blipFill rotWithShape="1">
          <a:blip r:embed="rId3">
            <a:alphaModFix amt="42000"/>
          </a:blip>
          <a:srcRect/>
          <a:stretch/>
        </p:blipFill>
        <p:spPr>
          <a:xfrm>
            <a:off x="10025689" y="1440061"/>
            <a:ext cx="8006480" cy="8846939"/>
          </a:xfrm>
          <a:prstGeom prst="rect">
            <a:avLst/>
          </a:prstGeom>
          <a:noFill/>
          <a:ln>
            <a:noFill/>
          </a:ln>
        </p:spPr>
      </p:pic>
      <p:grpSp>
        <p:nvGrpSpPr>
          <p:cNvPr id="187" name="Google Shape;187;p7"/>
          <p:cNvGrpSpPr/>
          <p:nvPr/>
        </p:nvGrpSpPr>
        <p:grpSpPr>
          <a:xfrm>
            <a:off x="807404" y="2855809"/>
            <a:ext cx="16673192" cy="6932945"/>
            <a:chOff x="0" y="-38100"/>
            <a:chExt cx="4391293" cy="1825961"/>
          </a:xfrm>
        </p:grpSpPr>
        <p:sp>
          <p:nvSpPr>
            <p:cNvPr id="188" name="Google Shape;188;p7"/>
            <p:cNvSpPr/>
            <p:nvPr/>
          </p:nvSpPr>
          <p:spPr>
            <a:xfrm>
              <a:off x="0" y="0"/>
              <a:ext cx="4391293" cy="1787861"/>
            </a:xfrm>
            <a:custGeom>
              <a:avLst/>
              <a:gdLst/>
              <a:ahLst/>
              <a:cxnLst/>
              <a:rect l="l" t="t" r="r" b="b"/>
              <a:pathLst>
                <a:path w="4391293" h="1787861" extrusionOk="0">
                  <a:moveTo>
                    <a:pt x="23681" y="0"/>
                  </a:moveTo>
                  <a:lnTo>
                    <a:pt x="4367612" y="0"/>
                  </a:lnTo>
                  <a:cubicBezTo>
                    <a:pt x="4380691" y="0"/>
                    <a:pt x="4391293" y="10602"/>
                    <a:pt x="4391293" y="23681"/>
                  </a:cubicBezTo>
                  <a:lnTo>
                    <a:pt x="4391293" y="1764180"/>
                  </a:lnTo>
                  <a:cubicBezTo>
                    <a:pt x="4391293" y="1777259"/>
                    <a:pt x="4380691" y="1787861"/>
                    <a:pt x="4367612" y="1787861"/>
                  </a:cubicBezTo>
                  <a:lnTo>
                    <a:pt x="23681" y="1787861"/>
                  </a:lnTo>
                  <a:cubicBezTo>
                    <a:pt x="10602" y="1787861"/>
                    <a:pt x="0" y="1777259"/>
                    <a:pt x="0" y="1764180"/>
                  </a:cubicBezTo>
                  <a:lnTo>
                    <a:pt x="0" y="23681"/>
                  </a:lnTo>
                  <a:cubicBezTo>
                    <a:pt x="0" y="10602"/>
                    <a:pt x="10602" y="0"/>
                    <a:pt x="23681"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7"/>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90" name="Google Shape;190;p7"/>
          <p:cNvSpPr txBox="1"/>
          <p:nvPr/>
        </p:nvSpPr>
        <p:spPr>
          <a:xfrm>
            <a:off x="1028700" y="3193703"/>
            <a:ext cx="15805800" cy="5924700"/>
          </a:xfrm>
          <a:prstGeom prst="rect">
            <a:avLst/>
          </a:prstGeom>
          <a:noFill/>
          <a:ln>
            <a:noFill/>
          </a:ln>
        </p:spPr>
        <p:txBody>
          <a:bodyPr spcFirstLastPara="1" wrap="square" lIns="0" tIns="0" rIns="0" bIns="0" anchor="t" anchorCtr="0">
            <a:spAutoFit/>
          </a:bodyPr>
          <a:lstStyle/>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Pendidikan Psikologi di Indonesia dipelopori oleh Slamet Iman Santoso</a:t>
            </a:r>
            <a:endParaRPr sz="900"/>
          </a:p>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Awal dari Pendidikan Psikologi dilakukan di Lembaga Psikoteknik yang dipimpin oleh Teutelink</a:t>
            </a:r>
            <a:endParaRPr sz="900"/>
          </a:p>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Pendidikan Psikologi di Indonesia diatur dan di kontrol oleh Kementrian Riset dan Pendidikan Tinggi, sedangkan izin praktik psikolog diatur dan dikontrol oleh organisasi profesi psikologi indonesia dan Kementrian Tenaga Kerja dan Transmigrasi.</a:t>
            </a:r>
            <a:endParaRPr sz="900"/>
          </a:p>
          <a:p>
            <a:pPr marL="747334" marR="0" lvl="1" indent="-341916" algn="just" rtl="0">
              <a:lnSpc>
                <a:spcPct val="119994"/>
              </a:lnSpc>
              <a:spcBef>
                <a:spcPts val="0"/>
              </a:spcBef>
              <a:spcAft>
                <a:spcPts val="0"/>
              </a:spcAft>
              <a:buClr>
                <a:srgbClr val="000000"/>
              </a:buClr>
              <a:buSzPts val="2961"/>
              <a:buFont typeface="Arial"/>
              <a:buChar char="•"/>
            </a:pPr>
            <a:r>
              <a:rPr lang="en-US" sz="2961" b="0" i="0" u="none" strike="noStrike" cap="none">
                <a:solidFill>
                  <a:srgbClr val="000000"/>
                </a:solidFill>
                <a:latin typeface="Poppins"/>
                <a:ea typeface="Poppins"/>
                <a:cs typeface="Poppins"/>
                <a:sym typeface="Poppins"/>
              </a:rPr>
              <a:t>Di Indonesia, terdapat Asosiasi Penyelenggara Pendidikan Tinggi Psikologi Indonesia (AP2TPI) yang merupakan wadah bagi seluruh universitas yang menyelenggarakan pendidikan psikologi di indonesia untuk dapat merumuskan segala hal yang terkait dengan pendidikan psikologi di indonesia.</a:t>
            </a:r>
            <a:endParaRPr sz="900"/>
          </a:p>
        </p:txBody>
      </p:sp>
      <p:sp>
        <p:nvSpPr>
          <p:cNvPr id="191" name="Google Shape;191;p7"/>
          <p:cNvSpPr txBox="1"/>
          <p:nvPr/>
        </p:nvSpPr>
        <p:spPr>
          <a:xfrm>
            <a:off x="440336" y="142031"/>
            <a:ext cx="17591700" cy="2643600"/>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7156" b="1" i="0" u="none" strike="noStrike" cap="none">
                <a:solidFill>
                  <a:srgbClr val="FFBA00"/>
                </a:solidFill>
              </a:rPr>
              <a:t>Pendidikan Psikologi dan Psikologi Klinis di Indonesia</a:t>
            </a:r>
            <a:endParaRPr sz="11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195"/>
        <p:cNvGrpSpPr/>
        <p:nvPr/>
      </p:nvGrpSpPr>
      <p:grpSpPr>
        <a:xfrm>
          <a:off x="0" y="0"/>
          <a:ext cx="0" cy="0"/>
          <a:chOff x="0" y="0"/>
          <a:chExt cx="0" cy="0"/>
        </a:xfrm>
      </p:grpSpPr>
      <p:pic>
        <p:nvPicPr>
          <p:cNvPr id="196" name="Google Shape;196;p8"/>
          <p:cNvPicPr preferRelativeResize="0"/>
          <p:nvPr/>
        </p:nvPicPr>
        <p:blipFill rotWithShape="1">
          <a:blip r:embed="rId3">
            <a:alphaModFix amt="58000"/>
          </a:blip>
          <a:srcRect t="9018" b="9017"/>
          <a:stretch/>
        </p:blipFill>
        <p:spPr>
          <a:xfrm>
            <a:off x="768409" y="586889"/>
            <a:ext cx="16751182" cy="9113221"/>
          </a:xfrm>
          <a:prstGeom prst="rect">
            <a:avLst/>
          </a:prstGeom>
          <a:noFill/>
          <a:ln>
            <a:noFill/>
          </a:ln>
        </p:spPr>
      </p:pic>
      <p:sp>
        <p:nvSpPr>
          <p:cNvPr id="197" name="Google Shape;197;p8"/>
          <p:cNvSpPr txBox="1"/>
          <p:nvPr/>
        </p:nvSpPr>
        <p:spPr>
          <a:xfrm>
            <a:off x="1332051" y="4636693"/>
            <a:ext cx="15929400" cy="45513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US" sz="9856" b="1" i="0" u="none" strike="noStrike" cap="none">
                <a:solidFill>
                  <a:srgbClr val="FFBA00"/>
                </a:solidFill>
              </a:rPr>
              <a:t>Latar Belakang Perkembangan Psikologi Klinis di Dunia</a:t>
            </a:r>
            <a:endParaRPr sz="3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201"/>
        <p:cNvGrpSpPr/>
        <p:nvPr/>
      </p:nvGrpSpPr>
      <p:grpSpPr>
        <a:xfrm>
          <a:off x="0" y="0"/>
          <a:ext cx="0" cy="0"/>
          <a:chOff x="0" y="0"/>
          <a:chExt cx="0" cy="0"/>
        </a:xfrm>
      </p:grpSpPr>
      <p:pic>
        <p:nvPicPr>
          <p:cNvPr id="202" name="Google Shape;202;p9"/>
          <p:cNvPicPr preferRelativeResize="0"/>
          <p:nvPr/>
        </p:nvPicPr>
        <p:blipFill rotWithShape="1">
          <a:blip r:embed="rId3">
            <a:alphaModFix/>
          </a:blip>
          <a:srcRect b="11622"/>
          <a:stretch/>
        </p:blipFill>
        <p:spPr>
          <a:xfrm>
            <a:off x="2007056" y="2316746"/>
            <a:ext cx="2362635" cy="3030985"/>
          </a:xfrm>
          <a:prstGeom prst="rect">
            <a:avLst/>
          </a:prstGeom>
          <a:noFill/>
          <a:ln>
            <a:noFill/>
          </a:ln>
        </p:spPr>
      </p:pic>
      <p:grpSp>
        <p:nvGrpSpPr>
          <p:cNvPr id="203" name="Google Shape;203;p9"/>
          <p:cNvGrpSpPr/>
          <p:nvPr/>
        </p:nvGrpSpPr>
        <p:grpSpPr>
          <a:xfrm>
            <a:off x="1805097" y="4690449"/>
            <a:ext cx="2766552" cy="2740609"/>
            <a:chOff x="0" y="-38100"/>
            <a:chExt cx="858953" cy="850900"/>
          </a:xfrm>
        </p:grpSpPr>
        <p:sp>
          <p:nvSpPr>
            <p:cNvPr id="204" name="Google Shape;204;p9"/>
            <p:cNvSpPr/>
            <p:nvPr/>
          </p:nvSpPr>
          <p:spPr>
            <a:xfrm>
              <a:off x="0" y="0"/>
              <a:ext cx="858953" cy="331943"/>
            </a:xfrm>
            <a:custGeom>
              <a:avLst/>
              <a:gdLst/>
              <a:ahLst/>
              <a:cxnLst/>
              <a:rect l="l" t="t" r="r" b="b"/>
              <a:pathLst>
                <a:path w="858953" h="331943" extrusionOk="0">
                  <a:moveTo>
                    <a:pt x="142718" y="0"/>
                  </a:moveTo>
                  <a:lnTo>
                    <a:pt x="716235" y="0"/>
                  </a:lnTo>
                  <a:cubicBezTo>
                    <a:pt x="754086" y="0"/>
                    <a:pt x="790387" y="15036"/>
                    <a:pt x="817152" y="41801"/>
                  </a:cubicBezTo>
                  <a:cubicBezTo>
                    <a:pt x="843917" y="68566"/>
                    <a:pt x="858953" y="104867"/>
                    <a:pt x="858953" y="142718"/>
                  </a:cubicBezTo>
                  <a:lnTo>
                    <a:pt x="858953" y="189224"/>
                  </a:lnTo>
                  <a:cubicBezTo>
                    <a:pt x="858953" y="268046"/>
                    <a:pt x="795056" y="331943"/>
                    <a:pt x="716235" y="331943"/>
                  </a:cubicBezTo>
                  <a:lnTo>
                    <a:pt x="142718" y="331943"/>
                  </a:lnTo>
                  <a:cubicBezTo>
                    <a:pt x="63897" y="331943"/>
                    <a:pt x="0" y="268046"/>
                    <a:pt x="0" y="189224"/>
                  </a:cubicBezTo>
                  <a:lnTo>
                    <a:pt x="0" y="142718"/>
                  </a:lnTo>
                  <a:cubicBezTo>
                    <a:pt x="0" y="63897"/>
                    <a:pt x="63897" y="0"/>
                    <a:pt x="142718" y="0"/>
                  </a:cubicBezTo>
                  <a:close/>
                </a:path>
              </a:pathLst>
            </a:custGeom>
            <a:solidFill>
              <a:srgbClr val="D0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9"/>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06" name="Google Shape;206;p9"/>
          <p:cNvCxnSpPr/>
          <p:nvPr/>
        </p:nvCxnSpPr>
        <p:spPr>
          <a:xfrm rot="-8178">
            <a:off x="5046318" y="3751276"/>
            <a:ext cx="8007559" cy="0"/>
          </a:xfrm>
          <a:prstGeom prst="straightConnector1">
            <a:avLst/>
          </a:prstGeom>
          <a:noFill/>
          <a:ln w="142875" cap="flat" cmpd="sng">
            <a:solidFill>
              <a:srgbClr val="FFBA00"/>
            </a:solidFill>
            <a:prstDash val="solid"/>
            <a:round/>
            <a:headEnd type="none" w="sm" len="sm"/>
            <a:tailEnd type="none" w="sm" len="sm"/>
          </a:ln>
        </p:spPr>
      </p:cxnSp>
      <p:pic>
        <p:nvPicPr>
          <p:cNvPr id="207" name="Google Shape;207;p9"/>
          <p:cNvPicPr preferRelativeResize="0"/>
          <p:nvPr/>
        </p:nvPicPr>
        <p:blipFill rotWithShape="1">
          <a:blip r:embed="rId4">
            <a:alphaModFix/>
          </a:blip>
          <a:srcRect/>
          <a:stretch/>
        </p:blipFill>
        <p:spPr>
          <a:xfrm>
            <a:off x="7860410" y="2316746"/>
            <a:ext cx="2365021" cy="3296196"/>
          </a:xfrm>
          <a:prstGeom prst="rect">
            <a:avLst/>
          </a:prstGeom>
          <a:noFill/>
          <a:ln>
            <a:noFill/>
          </a:ln>
        </p:spPr>
      </p:pic>
      <p:grpSp>
        <p:nvGrpSpPr>
          <p:cNvPr id="208" name="Google Shape;208;p9"/>
          <p:cNvGrpSpPr/>
          <p:nvPr/>
        </p:nvGrpSpPr>
        <p:grpSpPr>
          <a:xfrm>
            <a:off x="7659645" y="4581913"/>
            <a:ext cx="2766552" cy="2740609"/>
            <a:chOff x="0" y="-38100"/>
            <a:chExt cx="858953" cy="850900"/>
          </a:xfrm>
        </p:grpSpPr>
        <p:sp>
          <p:nvSpPr>
            <p:cNvPr id="209" name="Google Shape;209;p9"/>
            <p:cNvSpPr/>
            <p:nvPr/>
          </p:nvSpPr>
          <p:spPr>
            <a:xfrm>
              <a:off x="0" y="0"/>
              <a:ext cx="858953" cy="331943"/>
            </a:xfrm>
            <a:custGeom>
              <a:avLst/>
              <a:gdLst/>
              <a:ahLst/>
              <a:cxnLst/>
              <a:rect l="l" t="t" r="r" b="b"/>
              <a:pathLst>
                <a:path w="858953" h="331943" extrusionOk="0">
                  <a:moveTo>
                    <a:pt x="142718" y="0"/>
                  </a:moveTo>
                  <a:lnTo>
                    <a:pt x="716235" y="0"/>
                  </a:lnTo>
                  <a:cubicBezTo>
                    <a:pt x="754086" y="0"/>
                    <a:pt x="790387" y="15036"/>
                    <a:pt x="817152" y="41801"/>
                  </a:cubicBezTo>
                  <a:cubicBezTo>
                    <a:pt x="843917" y="68566"/>
                    <a:pt x="858953" y="104867"/>
                    <a:pt x="858953" y="142718"/>
                  </a:cubicBezTo>
                  <a:lnTo>
                    <a:pt x="858953" y="189224"/>
                  </a:lnTo>
                  <a:cubicBezTo>
                    <a:pt x="858953" y="268046"/>
                    <a:pt x="795056" y="331943"/>
                    <a:pt x="716235" y="331943"/>
                  </a:cubicBezTo>
                  <a:lnTo>
                    <a:pt x="142718" y="331943"/>
                  </a:lnTo>
                  <a:cubicBezTo>
                    <a:pt x="63897" y="331943"/>
                    <a:pt x="0" y="268046"/>
                    <a:pt x="0" y="189224"/>
                  </a:cubicBezTo>
                  <a:lnTo>
                    <a:pt x="0" y="142718"/>
                  </a:lnTo>
                  <a:cubicBezTo>
                    <a:pt x="0" y="63897"/>
                    <a:pt x="63897" y="0"/>
                    <a:pt x="142718" y="0"/>
                  </a:cubicBezTo>
                  <a:close/>
                </a:path>
              </a:pathLst>
            </a:custGeom>
            <a:solidFill>
              <a:srgbClr val="D0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9"/>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211" name="Google Shape;211;p9"/>
          <p:cNvPicPr preferRelativeResize="0"/>
          <p:nvPr/>
        </p:nvPicPr>
        <p:blipFill rotWithShape="1">
          <a:blip r:embed="rId5">
            <a:alphaModFix/>
          </a:blip>
          <a:srcRect t="10462" b="13839"/>
          <a:stretch/>
        </p:blipFill>
        <p:spPr>
          <a:xfrm>
            <a:off x="13250863" y="2425282"/>
            <a:ext cx="3092272" cy="3108092"/>
          </a:xfrm>
          <a:prstGeom prst="rect">
            <a:avLst/>
          </a:prstGeom>
          <a:noFill/>
          <a:ln>
            <a:noFill/>
          </a:ln>
        </p:spPr>
      </p:pic>
      <p:grpSp>
        <p:nvGrpSpPr>
          <p:cNvPr id="212" name="Google Shape;212;p9"/>
          <p:cNvGrpSpPr/>
          <p:nvPr/>
        </p:nvGrpSpPr>
        <p:grpSpPr>
          <a:xfrm>
            <a:off x="13576582" y="4690449"/>
            <a:ext cx="2766552" cy="2740609"/>
            <a:chOff x="0" y="-38100"/>
            <a:chExt cx="858953" cy="850900"/>
          </a:xfrm>
        </p:grpSpPr>
        <p:sp>
          <p:nvSpPr>
            <p:cNvPr id="213" name="Google Shape;213;p9"/>
            <p:cNvSpPr/>
            <p:nvPr/>
          </p:nvSpPr>
          <p:spPr>
            <a:xfrm>
              <a:off x="0" y="0"/>
              <a:ext cx="858953" cy="331943"/>
            </a:xfrm>
            <a:custGeom>
              <a:avLst/>
              <a:gdLst/>
              <a:ahLst/>
              <a:cxnLst/>
              <a:rect l="l" t="t" r="r" b="b"/>
              <a:pathLst>
                <a:path w="858953" h="331943" extrusionOk="0">
                  <a:moveTo>
                    <a:pt x="142718" y="0"/>
                  </a:moveTo>
                  <a:lnTo>
                    <a:pt x="716235" y="0"/>
                  </a:lnTo>
                  <a:cubicBezTo>
                    <a:pt x="754086" y="0"/>
                    <a:pt x="790387" y="15036"/>
                    <a:pt x="817152" y="41801"/>
                  </a:cubicBezTo>
                  <a:cubicBezTo>
                    <a:pt x="843917" y="68566"/>
                    <a:pt x="858953" y="104867"/>
                    <a:pt x="858953" y="142718"/>
                  </a:cubicBezTo>
                  <a:lnTo>
                    <a:pt x="858953" y="189224"/>
                  </a:lnTo>
                  <a:cubicBezTo>
                    <a:pt x="858953" y="268046"/>
                    <a:pt x="795056" y="331943"/>
                    <a:pt x="716235" y="331943"/>
                  </a:cubicBezTo>
                  <a:lnTo>
                    <a:pt x="142718" y="331943"/>
                  </a:lnTo>
                  <a:cubicBezTo>
                    <a:pt x="63897" y="331943"/>
                    <a:pt x="0" y="268046"/>
                    <a:pt x="0" y="189224"/>
                  </a:cubicBezTo>
                  <a:lnTo>
                    <a:pt x="0" y="142718"/>
                  </a:lnTo>
                  <a:cubicBezTo>
                    <a:pt x="0" y="63897"/>
                    <a:pt x="63897" y="0"/>
                    <a:pt x="142718" y="0"/>
                  </a:cubicBezTo>
                  <a:close/>
                </a:path>
              </a:pathLst>
            </a:custGeom>
            <a:solidFill>
              <a:srgbClr val="D0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9"/>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215" name="Google Shape;215;p9"/>
          <p:cNvPicPr preferRelativeResize="0"/>
          <p:nvPr/>
        </p:nvPicPr>
        <p:blipFill rotWithShape="1">
          <a:blip r:embed="rId6">
            <a:alphaModFix/>
          </a:blip>
          <a:srcRect/>
          <a:stretch/>
        </p:blipFill>
        <p:spPr>
          <a:xfrm>
            <a:off x="10437977" y="5347730"/>
            <a:ext cx="2961487" cy="2961487"/>
          </a:xfrm>
          <a:prstGeom prst="rect">
            <a:avLst/>
          </a:prstGeom>
          <a:noFill/>
          <a:ln>
            <a:noFill/>
          </a:ln>
        </p:spPr>
      </p:pic>
      <p:grpSp>
        <p:nvGrpSpPr>
          <p:cNvPr id="216" name="Google Shape;216;p9"/>
          <p:cNvGrpSpPr/>
          <p:nvPr/>
        </p:nvGrpSpPr>
        <p:grpSpPr>
          <a:xfrm>
            <a:off x="10477887" y="7751225"/>
            <a:ext cx="2881667" cy="2854647"/>
            <a:chOff x="0" y="-38100"/>
            <a:chExt cx="858953" cy="850900"/>
          </a:xfrm>
        </p:grpSpPr>
        <p:sp>
          <p:nvSpPr>
            <p:cNvPr id="217" name="Google Shape;217;p9"/>
            <p:cNvSpPr/>
            <p:nvPr/>
          </p:nvSpPr>
          <p:spPr>
            <a:xfrm>
              <a:off x="0" y="0"/>
              <a:ext cx="858953" cy="331943"/>
            </a:xfrm>
            <a:custGeom>
              <a:avLst/>
              <a:gdLst/>
              <a:ahLst/>
              <a:cxnLst/>
              <a:rect l="l" t="t" r="r" b="b"/>
              <a:pathLst>
                <a:path w="858953" h="331943" extrusionOk="0">
                  <a:moveTo>
                    <a:pt x="137017" y="0"/>
                  </a:moveTo>
                  <a:lnTo>
                    <a:pt x="721936" y="0"/>
                  </a:lnTo>
                  <a:cubicBezTo>
                    <a:pt x="758276" y="0"/>
                    <a:pt x="793126" y="14436"/>
                    <a:pt x="818822" y="40131"/>
                  </a:cubicBezTo>
                  <a:cubicBezTo>
                    <a:pt x="844518" y="65827"/>
                    <a:pt x="858953" y="100678"/>
                    <a:pt x="858953" y="137017"/>
                  </a:cubicBezTo>
                  <a:lnTo>
                    <a:pt x="858953" y="194926"/>
                  </a:lnTo>
                  <a:cubicBezTo>
                    <a:pt x="858953" y="270598"/>
                    <a:pt x="797609" y="331943"/>
                    <a:pt x="721936" y="331943"/>
                  </a:cubicBezTo>
                  <a:lnTo>
                    <a:pt x="137017" y="331943"/>
                  </a:lnTo>
                  <a:cubicBezTo>
                    <a:pt x="61345" y="331943"/>
                    <a:pt x="0" y="270598"/>
                    <a:pt x="0" y="194926"/>
                  </a:cubicBezTo>
                  <a:lnTo>
                    <a:pt x="0" y="137017"/>
                  </a:lnTo>
                  <a:cubicBezTo>
                    <a:pt x="0" y="61345"/>
                    <a:pt x="61345" y="0"/>
                    <a:pt x="137017" y="0"/>
                  </a:cubicBezTo>
                  <a:close/>
                </a:path>
              </a:pathLst>
            </a:custGeom>
            <a:solidFill>
              <a:srgbClr val="D0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9"/>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19" name="Google Shape;219;p9"/>
          <p:cNvCxnSpPr/>
          <p:nvPr/>
        </p:nvCxnSpPr>
        <p:spPr>
          <a:xfrm rot="-63815">
            <a:off x="913513" y="7017545"/>
            <a:ext cx="4131847" cy="0"/>
          </a:xfrm>
          <a:prstGeom prst="straightConnector1">
            <a:avLst/>
          </a:prstGeom>
          <a:noFill/>
          <a:ln w="142875" cap="flat" cmpd="sng">
            <a:solidFill>
              <a:srgbClr val="FFBA00"/>
            </a:solidFill>
            <a:prstDash val="solid"/>
            <a:round/>
            <a:headEnd type="none" w="sm" len="sm"/>
            <a:tailEnd type="none" w="sm" len="sm"/>
          </a:ln>
        </p:spPr>
      </p:cxnSp>
      <p:pic>
        <p:nvPicPr>
          <p:cNvPr id="220" name="Google Shape;220;p9"/>
          <p:cNvPicPr preferRelativeResize="0"/>
          <p:nvPr/>
        </p:nvPicPr>
        <p:blipFill rotWithShape="1">
          <a:blip r:embed="rId7">
            <a:alphaModFix/>
          </a:blip>
          <a:srcRect/>
          <a:stretch/>
        </p:blipFill>
        <p:spPr>
          <a:xfrm>
            <a:off x="5045003" y="5348967"/>
            <a:ext cx="2511818" cy="3356703"/>
          </a:xfrm>
          <a:prstGeom prst="rect">
            <a:avLst/>
          </a:prstGeom>
          <a:noFill/>
          <a:ln>
            <a:noFill/>
          </a:ln>
        </p:spPr>
      </p:pic>
      <p:grpSp>
        <p:nvGrpSpPr>
          <p:cNvPr id="221" name="Google Shape;221;p9"/>
          <p:cNvGrpSpPr/>
          <p:nvPr/>
        </p:nvGrpSpPr>
        <p:grpSpPr>
          <a:xfrm>
            <a:off x="4806496" y="7916088"/>
            <a:ext cx="3092983" cy="2740611"/>
            <a:chOff x="0" y="-38100"/>
            <a:chExt cx="960303" cy="850900"/>
          </a:xfrm>
        </p:grpSpPr>
        <p:sp>
          <p:nvSpPr>
            <p:cNvPr id="222" name="Google Shape;222;p9"/>
            <p:cNvSpPr/>
            <p:nvPr/>
          </p:nvSpPr>
          <p:spPr>
            <a:xfrm>
              <a:off x="0" y="0"/>
              <a:ext cx="960303" cy="296154"/>
            </a:xfrm>
            <a:custGeom>
              <a:avLst/>
              <a:gdLst/>
              <a:ahLst/>
              <a:cxnLst/>
              <a:rect l="l" t="t" r="r" b="b"/>
              <a:pathLst>
                <a:path w="960303" h="296154" extrusionOk="0">
                  <a:moveTo>
                    <a:pt x="127656" y="0"/>
                  </a:moveTo>
                  <a:lnTo>
                    <a:pt x="832647" y="0"/>
                  </a:lnTo>
                  <a:cubicBezTo>
                    <a:pt x="866504" y="0"/>
                    <a:pt x="898973" y="13449"/>
                    <a:pt x="922914" y="37390"/>
                  </a:cubicBezTo>
                  <a:cubicBezTo>
                    <a:pt x="946854" y="61330"/>
                    <a:pt x="960303" y="93800"/>
                    <a:pt x="960303" y="127656"/>
                  </a:cubicBezTo>
                  <a:lnTo>
                    <a:pt x="960303" y="168498"/>
                  </a:lnTo>
                  <a:cubicBezTo>
                    <a:pt x="960303" y="202354"/>
                    <a:pt x="946854" y="234824"/>
                    <a:pt x="922914" y="258764"/>
                  </a:cubicBezTo>
                  <a:cubicBezTo>
                    <a:pt x="898973" y="282704"/>
                    <a:pt x="866504" y="296154"/>
                    <a:pt x="832647" y="296154"/>
                  </a:cubicBezTo>
                  <a:lnTo>
                    <a:pt x="127656" y="296154"/>
                  </a:lnTo>
                  <a:cubicBezTo>
                    <a:pt x="93800" y="296154"/>
                    <a:pt x="61330" y="282704"/>
                    <a:pt x="37390" y="258764"/>
                  </a:cubicBezTo>
                  <a:cubicBezTo>
                    <a:pt x="13449" y="234824"/>
                    <a:pt x="0" y="202354"/>
                    <a:pt x="0" y="168498"/>
                  </a:cubicBezTo>
                  <a:lnTo>
                    <a:pt x="0" y="127656"/>
                  </a:lnTo>
                  <a:cubicBezTo>
                    <a:pt x="0" y="93800"/>
                    <a:pt x="13449" y="61330"/>
                    <a:pt x="37390" y="37390"/>
                  </a:cubicBezTo>
                  <a:cubicBezTo>
                    <a:pt x="61330" y="13449"/>
                    <a:pt x="93800" y="0"/>
                    <a:pt x="127656" y="0"/>
                  </a:cubicBezTo>
                  <a:close/>
                </a:path>
              </a:pathLst>
            </a:custGeom>
            <a:solidFill>
              <a:srgbClr val="D0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9"/>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24" name="Google Shape;224;p9"/>
          <p:cNvSpPr txBox="1"/>
          <p:nvPr/>
        </p:nvSpPr>
        <p:spPr>
          <a:xfrm>
            <a:off x="1028700" y="268544"/>
            <a:ext cx="15060194" cy="1367911"/>
          </a:xfrm>
          <a:prstGeom prst="rect">
            <a:avLst/>
          </a:prstGeom>
          <a:noFill/>
          <a:ln>
            <a:noFill/>
          </a:ln>
        </p:spPr>
        <p:txBody>
          <a:bodyPr spcFirstLastPara="1" wrap="square" lIns="0" tIns="0" rIns="0" bIns="0" anchor="t" anchorCtr="0">
            <a:spAutoFit/>
          </a:bodyPr>
          <a:lstStyle/>
          <a:p>
            <a:pPr marL="0" marR="0" lvl="0" indent="0" algn="r" rtl="0">
              <a:lnSpc>
                <a:spcPct val="140015"/>
              </a:lnSpc>
              <a:spcBef>
                <a:spcPts val="0"/>
              </a:spcBef>
              <a:spcAft>
                <a:spcPts val="0"/>
              </a:spcAft>
              <a:buNone/>
            </a:pPr>
            <a:r>
              <a:rPr lang="en-US" sz="7987" b="0" i="0" u="none" strike="noStrike" cap="none">
                <a:solidFill>
                  <a:srgbClr val="FFBA00"/>
                </a:solidFill>
                <a:latin typeface="Arial"/>
                <a:ea typeface="Arial"/>
                <a:cs typeface="Arial"/>
                <a:sym typeface="Arial"/>
              </a:rPr>
              <a:t>Tokoh - Tokoh Perintis Awal</a:t>
            </a:r>
            <a:endParaRPr/>
          </a:p>
        </p:txBody>
      </p:sp>
      <p:sp>
        <p:nvSpPr>
          <p:cNvPr id="225" name="Google Shape;225;p9"/>
          <p:cNvSpPr txBox="1"/>
          <p:nvPr/>
        </p:nvSpPr>
        <p:spPr>
          <a:xfrm>
            <a:off x="2044931" y="4956182"/>
            <a:ext cx="2320200" cy="394500"/>
          </a:xfrm>
          <a:prstGeom prst="rect">
            <a:avLst/>
          </a:prstGeom>
          <a:noFill/>
          <a:ln>
            <a:noFill/>
          </a:ln>
        </p:spPr>
        <p:txBody>
          <a:bodyPr spcFirstLastPara="1" wrap="square" lIns="0" tIns="0" rIns="0" bIns="0" anchor="t" anchorCtr="0">
            <a:spAutoFit/>
          </a:bodyPr>
          <a:lstStyle/>
          <a:p>
            <a:pPr marL="0" marR="0" lvl="0" indent="0" algn="just" rtl="0">
              <a:lnSpc>
                <a:spcPct val="129024"/>
              </a:lnSpc>
              <a:spcBef>
                <a:spcPts val="0"/>
              </a:spcBef>
              <a:spcAft>
                <a:spcPts val="0"/>
              </a:spcAft>
              <a:buNone/>
            </a:pPr>
            <a:r>
              <a:rPr lang="en-US" sz="2563" b="0" i="0" u="none" strike="noStrike" cap="none">
                <a:solidFill>
                  <a:srgbClr val="000000"/>
                </a:solidFill>
                <a:latin typeface="Poppins"/>
                <a:ea typeface="Poppins"/>
                <a:cs typeface="Poppins"/>
                <a:sym typeface="Poppins"/>
              </a:rPr>
              <a:t>William Tuker</a:t>
            </a:r>
            <a:endParaRPr sz="1000"/>
          </a:p>
        </p:txBody>
      </p:sp>
      <p:sp>
        <p:nvSpPr>
          <p:cNvPr id="226" name="Google Shape;226;p9"/>
          <p:cNvSpPr txBox="1"/>
          <p:nvPr/>
        </p:nvSpPr>
        <p:spPr>
          <a:xfrm>
            <a:off x="2339200" y="5359477"/>
            <a:ext cx="1497034" cy="362001"/>
          </a:xfrm>
          <a:prstGeom prst="rect">
            <a:avLst/>
          </a:prstGeom>
          <a:noFill/>
          <a:ln>
            <a:noFill/>
          </a:ln>
        </p:spPr>
        <p:txBody>
          <a:bodyPr spcFirstLastPara="1" wrap="square" lIns="0" tIns="0" rIns="0" bIns="0" anchor="t" anchorCtr="0">
            <a:spAutoFit/>
          </a:bodyPr>
          <a:lstStyle/>
          <a:p>
            <a:pPr marL="0" marR="0" lvl="0" indent="0" algn="ctr" rtl="0">
              <a:lnSpc>
                <a:spcPct val="140020"/>
              </a:lnSpc>
              <a:spcBef>
                <a:spcPts val="0"/>
              </a:spcBef>
              <a:spcAft>
                <a:spcPts val="0"/>
              </a:spcAft>
              <a:buNone/>
            </a:pPr>
            <a:r>
              <a:rPr lang="en-US" sz="1924" b="0" i="0" u="none" strike="noStrike" cap="none">
                <a:solidFill>
                  <a:srgbClr val="000000"/>
                </a:solidFill>
                <a:latin typeface="Poppins"/>
                <a:ea typeface="Poppins"/>
                <a:cs typeface="Poppins"/>
                <a:sym typeface="Poppins"/>
              </a:rPr>
              <a:t>(1732-1822)</a:t>
            </a:r>
            <a:endParaRPr/>
          </a:p>
        </p:txBody>
      </p:sp>
      <p:sp>
        <p:nvSpPr>
          <p:cNvPr id="227" name="Google Shape;227;p9"/>
          <p:cNvSpPr txBox="1"/>
          <p:nvPr/>
        </p:nvSpPr>
        <p:spPr>
          <a:xfrm>
            <a:off x="7899479" y="4847646"/>
            <a:ext cx="2320200" cy="409800"/>
          </a:xfrm>
          <a:prstGeom prst="rect">
            <a:avLst/>
          </a:prstGeom>
          <a:noFill/>
          <a:ln>
            <a:noFill/>
          </a:ln>
        </p:spPr>
        <p:txBody>
          <a:bodyPr spcFirstLastPara="1" wrap="square" lIns="0" tIns="0" rIns="0" bIns="0" anchor="t" anchorCtr="0">
            <a:spAutoFit/>
          </a:bodyPr>
          <a:lstStyle/>
          <a:p>
            <a:pPr marL="0" marR="0" lvl="0" indent="0" algn="just" rtl="0">
              <a:lnSpc>
                <a:spcPct val="129024"/>
              </a:lnSpc>
              <a:spcBef>
                <a:spcPts val="0"/>
              </a:spcBef>
              <a:spcAft>
                <a:spcPts val="0"/>
              </a:spcAft>
              <a:buNone/>
            </a:pPr>
            <a:r>
              <a:rPr lang="en-US" sz="2663" b="0" i="0" u="none" strike="noStrike" cap="none">
                <a:solidFill>
                  <a:srgbClr val="000000"/>
                </a:solidFill>
                <a:latin typeface="Poppins"/>
                <a:ea typeface="Poppins"/>
                <a:cs typeface="Poppins"/>
                <a:sym typeface="Poppins"/>
              </a:rPr>
              <a:t>Philippe Pinel</a:t>
            </a:r>
            <a:endParaRPr sz="1100"/>
          </a:p>
        </p:txBody>
      </p:sp>
      <p:sp>
        <p:nvSpPr>
          <p:cNvPr id="228" name="Google Shape;228;p9"/>
          <p:cNvSpPr txBox="1"/>
          <p:nvPr/>
        </p:nvSpPr>
        <p:spPr>
          <a:xfrm>
            <a:off x="8325599" y="5271530"/>
            <a:ext cx="1497034" cy="362001"/>
          </a:xfrm>
          <a:prstGeom prst="rect">
            <a:avLst/>
          </a:prstGeom>
          <a:noFill/>
          <a:ln>
            <a:noFill/>
          </a:ln>
        </p:spPr>
        <p:txBody>
          <a:bodyPr spcFirstLastPara="1" wrap="square" lIns="0" tIns="0" rIns="0" bIns="0" anchor="t" anchorCtr="0">
            <a:spAutoFit/>
          </a:bodyPr>
          <a:lstStyle/>
          <a:p>
            <a:pPr marL="0" marR="0" lvl="0" indent="0" algn="ctr" rtl="0">
              <a:lnSpc>
                <a:spcPct val="140020"/>
              </a:lnSpc>
              <a:spcBef>
                <a:spcPts val="0"/>
              </a:spcBef>
              <a:spcAft>
                <a:spcPts val="0"/>
              </a:spcAft>
              <a:buNone/>
            </a:pPr>
            <a:r>
              <a:rPr lang="en-US" sz="1924" b="0" i="0" u="none" strike="noStrike" cap="none">
                <a:solidFill>
                  <a:srgbClr val="000000"/>
                </a:solidFill>
                <a:latin typeface="Poppins"/>
                <a:ea typeface="Poppins"/>
                <a:cs typeface="Poppins"/>
                <a:sym typeface="Poppins"/>
              </a:rPr>
              <a:t>(1745-1826)</a:t>
            </a:r>
            <a:endParaRPr/>
          </a:p>
        </p:txBody>
      </p:sp>
      <p:sp>
        <p:nvSpPr>
          <p:cNvPr id="229" name="Google Shape;229;p9"/>
          <p:cNvSpPr txBox="1"/>
          <p:nvPr/>
        </p:nvSpPr>
        <p:spPr>
          <a:xfrm>
            <a:off x="14162559" y="4956182"/>
            <a:ext cx="2320344" cy="479495"/>
          </a:xfrm>
          <a:prstGeom prst="rect">
            <a:avLst/>
          </a:prstGeom>
          <a:noFill/>
          <a:ln>
            <a:noFill/>
          </a:ln>
        </p:spPr>
        <p:txBody>
          <a:bodyPr spcFirstLastPara="1" wrap="square" lIns="0" tIns="0" rIns="0" bIns="0" anchor="t" anchorCtr="0">
            <a:spAutoFit/>
          </a:bodyPr>
          <a:lstStyle/>
          <a:p>
            <a:pPr marL="0" marR="0" lvl="0" indent="0" algn="just" rtl="0">
              <a:lnSpc>
                <a:spcPct val="129024"/>
              </a:lnSpc>
              <a:spcBef>
                <a:spcPts val="0"/>
              </a:spcBef>
              <a:spcAft>
                <a:spcPts val="0"/>
              </a:spcAft>
              <a:buNone/>
            </a:pPr>
            <a:r>
              <a:rPr lang="en-US" sz="2963" b="0" i="0" u="none" strike="noStrike" cap="none">
                <a:solidFill>
                  <a:srgbClr val="000000"/>
                </a:solidFill>
                <a:latin typeface="Poppins"/>
                <a:ea typeface="Poppins"/>
                <a:cs typeface="Poppins"/>
                <a:sym typeface="Poppins"/>
              </a:rPr>
              <a:t>Elli Todd</a:t>
            </a:r>
            <a:endParaRPr/>
          </a:p>
        </p:txBody>
      </p:sp>
      <p:sp>
        <p:nvSpPr>
          <p:cNvPr id="230" name="Google Shape;230;p9"/>
          <p:cNvSpPr txBox="1"/>
          <p:nvPr/>
        </p:nvSpPr>
        <p:spPr>
          <a:xfrm>
            <a:off x="14110686" y="5359477"/>
            <a:ext cx="1497034" cy="362001"/>
          </a:xfrm>
          <a:prstGeom prst="rect">
            <a:avLst/>
          </a:prstGeom>
          <a:noFill/>
          <a:ln>
            <a:noFill/>
          </a:ln>
        </p:spPr>
        <p:txBody>
          <a:bodyPr spcFirstLastPara="1" wrap="square" lIns="0" tIns="0" rIns="0" bIns="0" anchor="t" anchorCtr="0">
            <a:spAutoFit/>
          </a:bodyPr>
          <a:lstStyle/>
          <a:p>
            <a:pPr marL="0" marR="0" lvl="0" indent="0" algn="ctr" rtl="0">
              <a:lnSpc>
                <a:spcPct val="140020"/>
              </a:lnSpc>
              <a:spcBef>
                <a:spcPts val="0"/>
              </a:spcBef>
              <a:spcAft>
                <a:spcPts val="0"/>
              </a:spcAft>
              <a:buNone/>
            </a:pPr>
            <a:r>
              <a:rPr lang="en-US" sz="1924" b="0" i="0" u="none" strike="noStrike" cap="none">
                <a:solidFill>
                  <a:srgbClr val="000000"/>
                </a:solidFill>
                <a:latin typeface="Poppins"/>
                <a:ea typeface="Poppins"/>
                <a:cs typeface="Poppins"/>
                <a:sym typeface="Poppins"/>
              </a:rPr>
              <a:t>(1762-1832)</a:t>
            </a:r>
            <a:endParaRPr/>
          </a:p>
        </p:txBody>
      </p:sp>
      <p:sp>
        <p:nvSpPr>
          <p:cNvPr id="231" name="Google Shape;231;p9"/>
          <p:cNvSpPr txBox="1"/>
          <p:nvPr/>
        </p:nvSpPr>
        <p:spPr>
          <a:xfrm>
            <a:off x="10727700" y="8029204"/>
            <a:ext cx="2416800" cy="429000"/>
          </a:xfrm>
          <a:prstGeom prst="rect">
            <a:avLst/>
          </a:prstGeom>
          <a:noFill/>
          <a:ln>
            <a:noFill/>
          </a:ln>
        </p:spPr>
        <p:txBody>
          <a:bodyPr spcFirstLastPara="1" wrap="square" lIns="0" tIns="0" rIns="0" bIns="0" anchor="t" anchorCtr="0">
            <a:spAutoFit/>
          </a:bodyPr>
          <a:lstStyle/>
          <a:p>
            <a:pPr marL="0" marR="0" lvl="0" indent="0" algn="just" rtl="0">
              <a:lnSpc>
                <a:spcPct val="128992"/>
              </a:lnSpc>
              <a:spcBef>
                <a:spcPts val="0"/>
              </a:spcBef>
              <a:spcAft>
                <a:spcPts val="0"/>
              </a:spcAft>
              <a:buNone/>
            </a:pPr>
            <a:r>
              <a:rPr lang="en-US" sz="2787" b="0" i="0" u="none" strike="noStrike" cap="none">
                <a:solidFill>
                  <a:srgbClr val="000000"/>
                </a:solidFill>
                <a:latin typeface="Poppins"/>
                <a:ea typeface="Poppins"/>
                <a:cs typeface="Poppins"/>
                <a:sym typeface="Poppins"/>
              </a:rPr>
              <a:t>Dorothea Dix</a:t>
            </a:r>
            <a:endParaRPr sz="1100"/>
          </a:p>
        </p:txBody>
      </p:sp>
      <p:sp>
        <p:nvSpPr>
          <p:cNvPr id="232" name="Google Shape;232;p9"/>
          <p:cNvSpPr txBox="1"/>
          <p:nvPr/>
        </p:nvSpPr>
        <p:spPr>
          <a:xfrm>
            <a:off x="11034214" y="8441737"/>
            <a:ext cx="1559325" cy="383418"/>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2004" b="0" i="0" u="none" strike="noStrike" cap="none">
                <a:solidFill>
                  <a:srgbClr val="000000"/>
                </a:solidFill>
                <a:latin typeface="Poppins"/>
                <a:ea typeface="Poppins"/>
                <a:cs typeface="Poppins"/>
                <a:sym typeface="Poppins"/>
              </a:rPr>
              <a:t>(1802-1887)</a:t>
            </a:r>
            <a:endParaRPr/>
          </a:p>
        </p:txBody>
      </p:sp>
      <p:sp>
        <p:nvSpPr>
          <p:cNvPr id="233" name="Google Shape;233;p9"/>
          <p:cNvSpPr txBox="1"/>
          <p:nvPr/>
        </p:nvSpPr>
        <p:spPr>
          <a:xfrm>
            <a:off x="5046329" y="8181821"/>
            <a:ext cx="2814000" cy="409800"/>
          </a:xfrm>
          <a:prstGeom prst="rect">
            <a:avLst/>
          </a:prstGeom>
          <a:noFill/>
          <a:ln>
            <a:noFill/>
          </a:ln>
        </p:spPr>
        <p:txBody>
          <a:bodyPr spcFirstLastPara="1" wrap="square" lIns="0" tIns="0" rIns="0" bIns="0" anchor="t" anchorCtr="0">
            <a:spAutoFit/>
          </a:bodyPr>
          <a:lstStyle/>
          <a:p>
            <a:pPr marL="0" marR="0" lvl="0" indent="0" algn="just" rtl="0">
              <a:lnSpc>
                <a:spcPct val="129024"/>
              </a:lnSpc>
              <a:spcBef>
                <a:spcPts val="0"/>
              </a:spcBef>
              <a:spcAft>
                <a:spcPts val="0"/>
              </a:spcAft>
              <a:buNone/>
            </a:pPr>
            <a:r>
              <a:rPr lang="en-US" sz="2663" b="0" i="0" u="none" strike="noStrike" cap="none">
                <a:solidFill>
                  <a:srgbClr val="000000"/>
                </a:solidFill>
                <a:latin typeface="Poppins"/>
                <a:ea typeface="Poppins"/>
                <a:cs typeface="Poppins"/>
                <a:sym typeface="Poppins"/>
              </a:rPr>
              <a:t>Lightner Witmer</a:t>
            </a:r>
            <a:endParaRPr sz="1100"/>
          </a:p>
        </p:txBody>
      </p:sp>
      <p:sp>
        <p:nvSpPr>
          <p:cNvPr id="234" name="Google Shape;234;p9"/>
          <p:cNvSpPr txBox="1"/>
          <p:nvPr/>
        </p:nvSpPr>
        <p:spPr>
          <a:xfrm>
            <a:off x="5604470" y="8519697"/>
            <a:ext cx="1497034" cy="362001"/>
          </a:xfrm>
          <a:prstGeom prst="rect">
            <a:avLst/>
          </a:prstGeom>
          <a:noFill/>
          <a:ln>
            <a:noFill/>
          </a:ln>
        </p:spPr>
        <p:txBody>
          <a:bodyPr spcFirstLastPara="1" wrap="square" lIns="0" tIns="0" rIns="0" bIns="0" anchor="t" anchorCtr="0">
            <a:spAutoFit/>
          </a:bodyPr>
          <a:lstStyle/>
          <a:p>
            <a:pPr marL="0" marR="0" lvl="0" indent="0" algn="ctr" rtl="0">
              <a:lnSpc>
                <a:spcPct val="140020"/>
              </a:lnSpc>
              <a:spcBef>
                <a:spcPts val="0"/>
              </a:spcBef>
              <a:spcAft>
                <a:spcPts val="0"/>
              </a:spcAft>
              <a:buNone/>
            </a:pPr>
            <a:r>
              <a:rPr lang="en-US" sz="1924" b="0" i="0" u="none" strike="noStrike" cap="none">
                <a:solidFill>
                  <a:srgbClr val="000000"/>
                </a:solidFill>
                <a:latin typeface="Poppins"/>
                <a:ea typeface="Poppins"/>
                <a:cs typeface="Poppins"/>
                <a:sym typeface="Poppins"/>
              </a:rPr>
              <a:t>(1867-1956)</a:t>
            </a:r>
            <a:endParaRPr/>
          </a:p>
        </p:txBody>
      </p:sp>
      <p:cxnSp>
        <p:nvCxnSpPr>
          <p:cNvPr id="235" name="Google Shape;235;p9"/>
          <p:cNvCxnSpPr/>
          <p:nvPr/>
        </p:nvCxnSpPr>
        <p:spPr>
          <a:xfrm rot="-63815">
            <a:off x="13055006" y="6955881"/>
            <a:ext cx="4131847" cy="0"/>
          </a:xfrm>
          <a:prstGeom prst="straightConnector1">
            <a:avLst/>
          </a:prstGeom>
          <a:noFill/>
          <a:ln w="142875" cap="flat" cmpd="sng">
            <a:solidFill>
              <a:srgbClr val="FFBA00"/>
            </a:solidFill>
            <a:prstDash val="solid"/>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239"/>
        <p:cNvGrpSpPr/>
        <p:nvPr/>
      </p:nvGrpSpPr>
      <p:grpSpPr>
        <a:xfrm>
          <a:off x="0" y="0"/>
          <a:ext cx="0" cy="0"/>
          <a:chOff x="0" y="0"/>
          <a:chExt cx="0" cy="0"/>
        </a:xfrm>
      </p:grpSpPr>
      <p:sp>
        <p:nvSpPr>
          <p:cNvPr id="240" name="Google Shape;240;p10"/>
          <p:cNvSpPr txBox="1"/>
          <p:nvPr/>
        </p:nvSpPr>
        <p:spPr>
          <a:xfrm>
            <a:off x="1099553" y="145324"/>
            <a:ext cx="16088894" cy="114115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6619" b="0" i="0" u="none" strike="noStrike" cap="none">
                <a:solidFill>
                  <a:srgbClr val="FFBA00"/>
                </a:solidFill>
                <a:latin typeface="Arial"/>
                <a:ea typeface="Arial"/>
                <a:cs typeface="Arial"/>
                <a:sym typeface="Arial"/>
              </a:rPr>
              <a:t>Penilaian pada Lingkup Psikologi Klinis</a:t>
            </a:r>
            <a:endParaRPr/>
          </a:p>
        </p:txBody>
      </p:sp>
      <p:grpSp>
        <p:nvGrpSpPr>
          <p:cNvPr id="241" name="Google Shape;241;p10"/>
          <p:cNvGrpSpPr/>
          <p:nvPr/>
        </p:nvGrpSpPr>
        <p:grpSpPr>
          <a:xfrm>
            <a:off x="586108" y="1431547"/>
            <a:ext cx="16673192" cy="3342766"/>
            <a:chOff x="0" y="-38100"/>
            <a:chExt cx="4391293" cy="880399"/>
          </a:xfrm>
        </p:grpSpPr>
        <p:sp>
          <p:nvSpPr>
            <p:cNvPr id="242" name="Google Shape;242;p10"/>
            <p:cNvSpPr/>
            <p:nvPr/>
          </p:nvSpPr>
          <p:spPr>
            <a:xfrm>
              <a:off x="0" y="0"/>
              <a:ext cx="4391293" cy="842299"/>
            </a:xfrm>
            <a:custGeom>
              <a:avLst/>
              <a:gdLst/>
              <a:ahLst/>
              <a:cxnLst/>
              <a:rect l="l" t="t" r="r" b="b"/>
              <a:pathLst>
                <a:path w="4391293" h="842299" extrusionOk="0">
                  <a:moveTo>
                    <a:pt x="23681" y="0"/>
                  </a:moveTo>
                  <a:lnTo>
                    <a:pt x="4367612" y="0"/>
                  </a:lnTo>
                  <a:cubicBezTo>
                    <a:pt x="4380691" y="0"/>
                    <a:pt x="4391293" y="10602"/>
                    <a:pt x="4391293" y="23681"/>
                  </a:cubicBezTo>
                  <a:lnTo>
                    <a:pt x="4391293" y="818618"/>
                  </a:lnTo>
                  <a:cubicBezTo>
                    <a:pt x="4391293" y="831697"/>
                    <a:pt x="4380691" y="842299"/>
                    <a:pt x="4367612" y="842299"/>
                  </a:cubicBezTo>
                  <a:lnTo>
                    <a:pt x="23681" y="842299"/>
                  </a:lnTo>
                  <a:cubicBezTo>
                    <a:pt x="10602" y="842299"/>
                    <a:pt x="0" y="831697"/>
                    <a:pt x="0" y="818618"/>
                  </a:cubicBezTo>
                  <a:lnTo>
                    <a:pt x="0" y="23681"/>
                  </a:lnTo>
                  <a:cubicBezTo>
                    <a:pt x="0" y="10602"/>
                    <a:pt x="10602" y="0"/>
                    <a:pt x="23681"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0"/>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4" name="Google Shape;244;p10"/>
          <p:cNvSpPr txBox="1"/>
          <p:nvPr/>
        </p:nvSpPr>
        <p:spPr>
          <a:xfrm>
            <a:off x="1099553" y="1904237"/>
            <a:ext cx="15758700" cy="2521200"/>
          </a:xfrm>
          <a:prstGeom prst="rect">
            <a:avLst/>
          </a:prstGeom>
          <a:noFill/>
          <a:ln>
            <a:noFill/>
          </a:ln>
        </p:spPr>
        <p:txBody>
          <a:bodyPr spcFirstLastPara="1" wrap="square" lIns="0" tIns="0" rIns="0" bIns="0" anchor="t" anchorCtr="0">
            <a:spAutoFit/>
          </a:bodyPr>
          <a:lstStyle/>
          <a:p>
            <a:pPr marL="0" marR="0" lvl="0" indent="0" algn="just" rtl="0">
              <a:lnSpc>
                <a:spcPct val="129021"/>
              </a:lnSpc>
              <a:spcBef>
                <a:spcPts val="0"/>
              </a:spcBef>
              <a:spcAft>
                <a:spcPts val="0"/>
              </a:spcAft>
              <a:buNone/>
            </a:pPr>
            <a:r>
              <a:rPr lang="en-US" sz="3363" b="0" i="0" u="none" strike="noStrike" cap="none">
                <a:solidFill>
                  <a:srgbClr val="000000"/>
                </a:solidFill>
                <a:latin typeface="Poppins"/>
                <a:ea typeface="Poppins"/>
                <a:cs typeface="Poppins"/>
                <a:sym typeface="Poppins"/>
              </a:rPr>
              <a:t>Proses penilaian dan pengkategorisasian, merupakan bagian uag sentral bagi psikolog klinis. Banyaknya gangguan mental menyebabkan terminologi yang wajib untuk meninjau secara spesifik penyakit mental dan lingkup kategorisasinya</a:t>
            </a:r>
            <a:endParaRPr sz="1300"/>
          </a:p>
        </p:txBody>
      </p:sp>
      <p:sp>
        <p:nvSpPr>
          <p:cNvPr id="245" name="Google Shape;245;p10"/>
          <p:cNvSpPr txBox="1"/>
          <p:nvPr/>
        </p:nvSpPr>
        <p:spPr>
          <a:xfrm>
            <a:off x="695048" y="5019675"/>
            <a:ext cx="16897905" cy="1037852"/>
          </a:xfrm>
          <a:prstGeom prst="rect">
            <a:avLst/>
          </a:prstGeom>
          <a:noFill/>
          <a:ln>
            <a:noFill/>
          </a:ln>
        </p:spPr>
        <p:txBody>
          <a:bodyPr spcFirstLastPara="1" wrap="square" lIns="0" tIns="0" rIns="0" bIns="0" anchor="t" anchorCtr="0">
            <a:spAutoFit/>
          </a:bodyPr>
          <a:lstStyle/>
          <a:p>
            <a:pPr marL="0" marR="0" lvl="0" indent="0" algn="l" rtl="0">
              <a:lnSpc>
                <a:spcPct val="139996"/>
              </a:lnSpc>
              <a:spcBef>
                <a:spcPts val="0"/>
              </a:spcBef>
              <a:spcAft>
                <a:spcPts val="0"/>
              </a:spcAft>
              <a:buNone/>
            </a:pPr>
            <a:r>
              <a:rPr lang="en-US" sz="6003" b="0" i="0" u="none" strike="noStrike" cap="none">
                <a:solidFill>
                  <a:srgbClr val="FFBA00"/>
                </a:solidFill>
                <a:latin typeface="Arial"/>
                <a:ea typeface="Arial"/>
                <a:cs typeface="Arial"/>
                <a:sym typeface="Arial"/>
              </a:rPr>
              <a:t>Sistem Pelayanan Kesehatan Jiwa di Indonesia</a:t>
            </a:r>
            <a:endParaRPr/>
          </a:p>
        </p:txBody>
      </p:sp>
      <p:grpSp>
        <p:nvGrpSpPr>
          <p:cNvPr id="246" name="Google Shape;246;p10"/>
          <p:cNvGrpSpPr/>
          <p:nvPr/>
        </p:nvGrpSpPr>
        <p:grpSpPr>
          <a:xfrm>
            <a:off x="586108" y="6198616"/>
            <a:ext cx="16919316" cy="3342766"/>
            <a:chOff x="0" y="-38100"/>
            <a:chExt cx="4456116" cy="880399"/>
          </a:xfrm>
        </p:grpSpPr>
        <p:sp>
          <p:nvSpPr>
            <p:cNvPr id="247" name="Google Shape;247;p10"/>
            <p:cNvSpPr/>
            <p:nvPr/>
          </p:nvSpPr>
          <p:spPr>
            <a:xfrm>
              <a:off x="0" y="0"/>
              <a:ext cx="4456116" cy="842299"/>
            </a:xfrm>
            <a:custGeom>
              <a:avLst/>
              <a:gdLst/>
              <a:ahLst/>
              <a:cxnLst/>
              <a:rect l="l" t="t" r="r" b="b"/>
              <a:pathLst>
                <a:path w="4456116" h="842299" extrusionOk="0">
                  <a:moveTo>
                    <a:pt x="23337" y="0"/>
                  </a:moveTo>
                  <a:lnTo>
                    <a:pt x="4432780" y="0"/>
                  </a:lnTo>
                  <a:cubicBezTo>
                    <a:pt x="4438969" y="0"/>
                    <a:pt x="4444905" y="2459"/>
                    <a:pt x="4449281" y="6835"/>
                  </a:cubicBezTo>
                  <a:cubicBezTo>
                    <a:pt x="4453658" y="11212"/>
                    <a:pt x="4456116" y="17147"/>
                    <a:pt x="4456116" y="23337"/>
                  </a:cubicBezTo>
                  <a:lnTo>
                    <a:pt x="4456116" y="818963"/>
                  </a:lnTo>
                  <a:cubicBezTo>
                    <a:pt x="4456116" y="831851"/>
                    <a:pt x="4445668" y="842299"/>
                    <a:pt x="4432780" y="842299"/>
                  </a:cubicBezTo>
                  <a:lnTo>
                    <a:pt x="23337" y="842299"/>
                  </a:lnTo>
                  <a:cubicBezTo>
                    <a:pt x="10448" y="842299"/>
                    <a:pt x="0" y="831851"/>
                    <a:pt x="0" y="818963"/>
                  </a:cubicBezTo>
                  <a:lnTo>
                    <a:pt x="0" y="23337"/>
                  </a:lnTo>
                  <a:cubicBezTo>
                    <a:pt x="0" y="10448"/>
                    <a:pt x="10448" y="0"/>
                    <a:pt x="2333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0"/>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9" name="Google Shape;249;p10"/>
          <p:cNvSpPr txBox="1"/>
          <p:nvPr/>
        </p:nvSpPr>
        <p:spPr>
          <a:xfrm>
            <a:off x="1028700" y="6834136"/>
            <a:ext cx="16159800" cy="2216400"/>
          </a:xfrm>
          <a:prstGeom prst="rect">
            <a:avLst/>
          </a:prstGeom>
          <a:noFill/>
          <a:ln>
            <a:noFill/>
          </a:ln>
        </p:spPr>
        <p:txBody>
          <a:bodyPr spcFirstLastPara="1" wrap="square" lIns="0" tIns="0" rIns="0" bIns="0" anchor="t" anchorCtr="0">
            <a:spAutoFit/>
          </a:bodyPr>
          <a:lstStyle/>
          <a:p>
            <a:pPr marL="0" marR="0" lvl="0" indent="0" algn="just" rtl="0">
              <a:lnSpc>
                <a:spcPct val="128984"/>
              </a:lnSpc>
              <a:spcBef>
                <a:spcPts val="0"/>
              </a:spcBef>
              <a:spcAft>
                <a:spcPts val="0"/>
              </a:spcAft>
              <a:buNone/>
            </a:pPr>
            <a:r>
              <a:rPr lang="en-US" sz="2957" b="0" i="0" u="none" strike="noStrike" cap="none">
                <a:solidFill>
                  <a:srgbClr val="000000"/>
                </a:solidFill>
                <a:latin typeface="Poppins"/>
                <a:ea typeface="Poppins"/>
                <a:cs typeface="Poppins"/>
                <a:sym typeface="Poppins"/>
              </a:rPr>
              <a:t>Upaya Kesehatan jiwa adalah setiap kegiatan untuk mewujudkan derajat kesehatan jiwa yang optimal sebagai individu keluarga dan masyarakat dengan pendekatan promotif, kuratif dan rehabilitatif yang diselenggarakan secara menyeluruh terpadu dan berkesinambungan oleh pemerintah, pemerintah daerah dan masyarakat.</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253"/>
        <p:cNvGrpSpPr/>
        <p:nvPr/>
      </p:nvGrpSpPr>
      <p:grpSpPr>
        <a:xfrm>
          <a:off x="0" y="0"/>
          <a:ext cx="0" cy="0"/>
          <a:chOff x="0" y="0"/>
          <a:chExt cx="0" cy="0"/>
        </a:xfrm>
      </p:grpSpPr>
      <p:grpSp>
        <p:nvGrpSpPr>
          <p:cNvPr id="254" name="Google Shape;254;p11"/>
          <p:cNvGrpSpPr/>
          <p:nvPr/>
        </p:nvGrpSpPr>
        <p:grpSpPr>
          <a:xfrm>
            <a:off x="703385" y="685424"/>
            <a:ext cx="16919316" cy="4458076"/>
            <a:chOff x="0" y="-38100"/>
            <a:chExt cx="4456116" cy="1174143"/>
          </a:xfrm>
        </p:grpSpPr>
        <p:sp>
          <p:nvSpPr>
            <p:cNvPr id="255" name="Google Shape;255;p11"/>
            <p:cNvSpPr/>
            <p:nvPr/>
          </p:nvSpPr>
          <p:spPr>
            <a:xfrm>
              <a:off x="0" y="0"/>
              <a:ext cx="4456116" cy="1136043"/>
            </a:xfrm>
            <a:custGeom>
              <a:avLst/>
              <a:gdLst/>
              <a:ahLst/>
              <a:cxnLst/>
              <a:rect l="l" t="t" r="r" b="b"/>
              <a:pathLst>
                <a:path w="4456116" h="1136043" extrusionOk="0">
                  <a:moveTo>
                    <a:pt x="23337" y="0"/>
                  </a:moveTo>
                  <a:lnTo>
                    <a:pt x="4432780" y="0"/>
                  </a:lnTo>
                  <a:cubicBezTo>
                    <a:pt x="4438969" y="0"/>
                    <a:pt x="4444905" y="2459"/>
                    <a:pt x="4449281" y="6835"/>
                  </a:cubicBezTo>
                  <a:cubicBezTo>
                    <a:pt x="4453658" y="11212"/>
                    <a:pt x="4456116" y="17147"/>
                    <a:pt x="4456116" y="23337"/>
                  </a:cubicBezTo>
                  <a:lnTo>
                    <a:pt x="4456116" y="1112707"/>
                  </a:lnTo>
                  <a:cubicBezTo>
                    <a:pt x="4456116" y="1125595"/>
                    <a:pt x="4445668" y="1136043"/>
                    <a:pt x="4432780" y="1136043"/>
                  </a:cubicBezTo>
                  <a:lnTo>
                    <a:pt x="23337" y="1136043"/>
                  </a:lnTo>
                  <a:cubicBezTo>
                    <a:pt x="10448" y="1136043"/>
                    <a:pt x="0" y="1125595"/>
                    <a:pt x="0" y="1112707"/>
                  </a:cubicBezTo>
                  <a:lnTo>
                    <a:pt x="0" y="23337"/>
                  </a:lnTo>
                  <a:cubicBezTo>
                    <a:pt x="0" y="10448"/>
                    <a:pt x="10448" y="0"/>
                    <a:pt x="23337" y="0"/>
                  </a:cubicBezTo>
                  <a:close/>
                </a:path>
              </a:pathLst>
            </a:custGeom>
            <a:solidFill>
              <a:srgbClr val="D0CECE">
                <a:alpha val="6235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txBox="1"/>
            <p:nvPr/>
          </p:nvSpPr>
          <p:spPr>
            <a:xfrm>
              <a:off x="0" y="-38100"/>
              <a:ext cx="812800" cy="8509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pic>
        <p:nvPicPr>
          <p:cNvPr id="257" name="Google Shape;257;p11"/>
          <p:cNvPicPr preferRelativeResize="0"/>
          <p:nvPr/>
        </p:nvPicPr>
        <p:blipFill rotWithShape="1">
          <a:blip r:embed="rId3">
            <a:alphaModFix amt="58000"/>
          </a:blip>
          <a:srcRect t="55274" b="9413"/>
          <a:stretch/>
        </p:blipFill>
        <p:spPr>
          <a:xfrm>
            <a:off x="-378583" y="5428501"/>
            <a:ext cx="18974314" cy="4455493"/>
          </a:xfrm>
          <a:prstGeom prst="rect">
            <a:avLst/>
          </a:prstGeom>
          <a:noFill/>
          <a:ln>
            <a:noFill/>
          </a:ln>
        </p:spPr>
      </p:pic>
      <p:sp>
        <p:nvSpPr>
          <p:cNvPr id="258" name="Google Shape;258;p11"/>
          <p:cNvSpPr txBox="1"/>
          <p:nvPr/>
        </p:nvSpPr>
        <p:spPr>
          <a:xfrm>
            <a:off x="1028700" y="1197882"/>
            <a:ext cx="16159800" cy="3843000"/>
          </a:xfrm>
          <a:prstGeom prst="rect">
            <a:avLst/>
          </a:prstGeom>
          <a:noFill/>
          <a:ln>
            <a:noFill/>
          </a:ln>
        </p:spPr>
        <p:txBody>
          <a:bodyPr spcFirstLastPara="1" wrap="square" lIns="0" tIns="0" rIns="0" bIns="0" anchor="t" anchorCtr="0">
            <a:spAutoFit/>
          </a:bodyPr>
          <a:lstStyle/>
          <a:p>
            <a:pPr marL="0" marR="0" lvl="0" indent="0" algn="just" rtl="0">
              <a:lnSpc>
                <a:spcPct val="128984"/>
              </a:lnSpc>
              <a:spcBef>
                <a:spcPts val="0"/>
              </a:spcBef>
              <a:spcAft>
                <a:spcPts val="0"/>
              </a:spcAft>
              <a:buNone/>
            </a:pPr>
            <a:r>
              <a:rPr lang="en-US" sz="2857" b="0" i="0" u="none" strike="noStrike" cap="none">
                <a:solidFill>
                  <a:srgbClr val="000000"/>
                </a:solidFill>
                <a:latin typeface="Poppins"/>
                <a:ea typeface="Poppins"/>
                <a:cs typeface="Poppins"/>
                <a:sym typeface="Poppins"/>
              </a:rPr>
              <a:t>Adapun profei yang dibuuhkan dalam sistem pelayanan kesehatan jiwa adalah :</a:t>
            </a:r>
            <a:endParaRPr sz="900"/>
          </a:p>
          <a:p>
            <a:pPr marL="724847" marR="0" lvl="1" indent="-330674" algn="just" rtl="0">
              <a:lnSpc>
                <a:spcPct val="128984"/>
              </a:lnSpc>
              <a:spcBef>
                <a:spcPts val="0"/>
              </a:spcBef>
              <a:spcAft>
                <a:spcPts val="0"/>
              </a:spcAft>
              <a:buClr>
                <a:srgbClr val="000000"/>
              </a:buClr>
              <a:buSzPts val="2857"/>
              <a:buFont typeface="Arial"/>
              <a:buChar char="•"/>
            </a:pPr>
            <a:r>
              <a:rPr lang="en-US" sz="2857" b="0" i="0" u="none" strike="noStrike" cap="none">
                <a:solidFill>
                  <a:srgbClr val="000000"/>
                </a:solidFill>
                <a:latin typeface="Poppins"/>
                <a:ea typeface="Poppins"/>
                <a:cs typeface="Poppins"/>
                <a:sym typeface="Poppins"/>
              </a:rPr>
              <a:t>Dokter Spesialis Kesehatan Jiwa</a:t>
            </a:r>
            <a:endParaRPr sz="900"/>
          </a:p>
          <a:p>
            <a:pPr marL="724847" marR="0" lvl="1" indent="-330674" algn="just" rtl="0">
              <a:lnSpc>
                <a:spcPct val="128984"/>
              </a:lnSpc>
              <a:spcBef>
                <a:spcPts val="0"/>
              </a:spcBef>
              <a:spcAft>
                <a:spcPts val="0"/>
              </a:spcAft>
              <a:buClr>
                <a:srgbClr val="000000"/>
              </a:buClr>
              <a:buSzPts val="2857"/>
              <a:buFont typeface="Arial"/>
              <a:buChar char="•"/>
            </a:pPr>
            <a:r>
              <a:rPr lang="en-US" sz="2857" b="0" i="0" u="none" strike="noStrike" cap="none">
                <a:solidFill>
                  <a:srgbClr val="000000"/>
                </a:solidFill>
                <a:latin typeface="Poppins"/>
                <a:ea typeface="Poppins"/>
                <a:cs typeface="Poppins"/>
                <a:sym typeface="Poppins"/>
              </a:rPr>
              <a:t>Psikolog Klinis</a:t>
            </a:r>
            <a:endParaRPr sz="900"/>
          </a:p>
          <a:p>
            <a:pPr marL="724847" marR="0" lvl="1" indent="-330674" algn="just" rtl="0">
              <a:lnSpc>
                <a:spcPct val="128984"/>
              </a:lnSpc>
              <a:spcBef>
                <a:spcPts val="0"/>
              </a:spcBef>
              <a:spcAft>
                <a:spcPts val="0"/>
              </a:spcAft>
              <a:buClr>
                <a:srgbClr val="000000"/>
              </a:buClr>
              <a:buSzPts val="2857"/>
              <a:buFont typeface="Arial"/>
              <a:buChar char="•"/>
            </a:pPr>
            <a:r>
              <a:rPr lang="en-US" sz="2857" b="0" i="0" u="none" strike="noStrike" cap="none">
                <a:solidFill>
                  <a:srgbClr val="000000"/>
                </a:solidFill>
                <a:latin typeface="Poppins"/>
                <a:ea typeface="Poppins"/>
                <a:cs typeface="Poppins"/>
                <a:sym typeface="Poppins"/>
              </a:rPr>
              <a:t>Dokter Umum</a:t>
            </a:r>
            <a:endParaRPr sz="900"/>
          </a:p>
          <a:p>
            <a:pPr marL="724847" marR="0" lvl="1" indent="-330674" algn="just" rtl="0">
              <a:lnSpc>
                <a:spcPct val="128984"/>
              </a:lnSpc>
              <a:spcBef>
                <a:spcPts val="0"/>
              </a:spcBef>
              <a:spcAft>
                <a:spcPts val="0"/>
              </a:spcAft>
              <a:buClr>
                <a:srgbClr val="000000"/>
              </a:buClr>
              <a:buSzPts val="2857"/>
              <a:buFont typeface="Arial"/>
              <a:buChar char="•"/>
            </a:pPr>
            <a:r>
              <a:rPr lang="en-US" sz="2857" b="0" i="0" u="none" strike="noStrike" cap="none">
                <a:solidFill>
                  <a:srgbClr val="000000"/>
                </a:solidFill>
                <a:latin typeface="Poppins"/>
                <a:ea typeface="Poppins"/>
                <a:cs typeface="Poppins"/>
                <a:sym typeface="Poppins"/>
              </a:rPr>
              <a:t>Keperawatan Psikiatri</a:t>
            </a:r>
            <a:endParaRPr sz="900"/>
          </a:p>
          <a:p>
            <a:pPr marL="724847" marR="0" lvl="1" indent="-330674" algn="just" rtl="0">
              <a:lnSpc>
                <a:spcPct val="128984"/>
              </a:lnSpc>
              <a:spcBef>
                <a:spcPts val="0"/>
              </a:spcBef>
              <a:spcAft>
                <a:spcPts val="0"/>
              </a:spcAft>
              <a:buClr>
                <a:srgbClr val="000000"/>
              </a:buClr>
              <a:buSzPts val="2857"/>
              <a:buFont typeface="Arial"/>
              <a:buChar char="•"/>
            </a:pPr>
            <a:r>
              <a:rPr lang="en-US" sz="2857" b="0" i="0" u="none" strike="noStrike" cap="none">
                <a:solidFill>
                  <a:srgbClr val="000000"/>
                </a:solidFill>
                <a:latin typeface="Poppins"/>
                <a:ea typeface="Poppins"/>
                <a:cs typeface="Poppins"/>
                <a:sym typeface="Poppins"/>
              </a:rPr>
              <a:t>Sosial Walker</a:t>
            </a:r>
            <a:endParaRPr sz="900"/>
          </a:p>
          <a:p>
            <a:pPr marL="0" marR="0" lvl="0" indent="0" algn="just" rtl="0">
              <a:lnSpc>
                <a:spcPct val="128984"/>
              </a:lnSpc>
              <a:spcBef>
                <a:spcPts val="0"/>
              </a:spcBef>
              <a:spcAft>
                <a:spcPts val="0"/>
              </a:spcAft>
              <a:buNone/>
            </a:pPr>
            <a:endParaRPr sz="2857" b="0" i="0" u="none" strike="noStrike" cap="none">
              <a:solidFill>
                <a:srgbClr val="000000"/>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D6176"/>
        </a:solidFill>
        <a:effectLst/>
      </p:bgPr>
    </p:bg>
    <p:spTree>
      <p:nvGrpSpPr>
        <p:cNvPr id="1" name="Shape 262"/>
        <p:cNvGrpSpPr/>
        <p:nvPr/>
      </p:nvGrpSpPr>
      <p:grpSpPr>
        <a:xfrm>
          <a:off x="0" y="0"/>
          <a:ext cx="0" cy="0"/>
          <a:chOff x="0" y="0"/>
          <a:chExt cx="0" cy="0"/>
        </a:xfrm>
      </p:grpSpPr>
      <p:pic>
        <p:nvPicPr>
          <p:cNvPr id="263" name="Google Shape;263;p12"/>
          <p:cNvPicPr preferRelativeResize="0"/>
          <p:nvPr/>
        </p:nvPicPr>
        <p:blipFill rotWithShape="1">
          <a:blip r:embed="rId3">
            <a:alphaModFix amt="58000"/>
          </a:blip>
          <a:srcRect t="8969" b="8968"/>
          <a:stretch/>
        </p:blipFill>
        <p:spPr>
          <a:xfrm>
            <a:off x="569064" y="455327"/>
            <a:ext cx="17149871" cy="9376345"/>
          </a:xfrm>
          <a:prstGeom prst="rect">
            <a:avLst/>
          </a:prstGeom>
          <a:noFill/>
          <a:ln>
            <a:noFill/>
          </a:ln>
        </p:spPr>
      </p:pic>
      <p:sp>
        <p:nvSpPr>
          <p:cNvPr id="264" name="Google Shape;264;p12"/>
          <p:cNvSpPr txBox="1"/>
          <p:nvPr/>
        </p:nvSpPr>
        <p:spPr>
          <a:xfrm>
            <a:off x="1478406" y="3355945"/>
            <a:ext cx="15331187" cy="3213159"/>
          </a:xfrm>
          <a:prstGeom prst="rect">
            <a:avLst/>
          </a:prstGeom>
          <a:noFill/>
          <a:ln>
            <a:noFill/>
          </a:ln>
        </p:spPr>
        <p:txBody>
          <a:bodyPr spcFirstLastPara="1" wrap="square" lIns="0" tIns="0" rIns="0" bIns="0" anchor="t" anchorCtr="0">
            <a:spAutoFit/>
          </a:bodyPr>
          <a:lstStyle/>
          <a:p>
            <a:pPr marL="0" marR="0" lvl="0" indent="0" algn="r" rtl="0">
              <a:lnSpc>
                <a:spcPct val="140004"/>
              </a:lnSpc>
              <a:spcBef>
                <a:spcPts val="0"/>
              </a:spcBef>
              <a:spcAft>
                <a:spcPts val="0"/>
              </a:spcAft>
              <a:buNone/>
            </a:pPr>
            <a:r>
              <a:rPr lang="en-US" sz="18738" b="0" i="0" u="none" strike="noStrike" cap="none">
                <a:solidFill>
                  <a:srgbClr val="FFBA00"/>
                </a:solidFill>
                <a:latin typeface="Arial"/>
                <a:ea typeface="Arial"/>
                <a:cs typeface="Arial"/>
                <a:sym typeface="Arial"/>
              </a:rPr>
              <a:t>Terima Kasih</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558</Words>
  <Application>Microsoft Office PowerPoint</Application>
  <PresentationFormat>Custom</PresentationFormat>
  <Paragraphs>66</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Poppins ExtraBold</vt:lpstr>
      <vt:lpstr>Calibri</vt:lpstr>
      <vt:lpstr>Arial Black</vt:lpstr>
      <vt:lpstr>Arial Rounded</vt:lpstr>
      <vt:lpstr>Arial</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USER</cp:lastModifiedBy>
  <cp:revision>1</cp:revision>
  <dcterms:created xsi:type="dcterms:W3CDTF">2006-08-16T00:00:00Z</dcterms:created>
  <dcterms:modified xsi:type="dcterms:W3CDTF">2026-09-24T07:09:30Z</dcterms:modified>
</cp:coreProperties>
</file>